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notesMasterIdLst>
    <p:notesMasterId r:id="rId32"/>
  </p:notesMasterIdLst>
  <p:sldIdLst>
    <p:sldId id="256" r:id="rId2"/>
    <p:sldId id="257" r:id="rId3"/>
    <p:sldId id="258" r:id="rId4"/>
    <p:sldId id="259" r:id="rId5"/>
    <p:sldId id="261" r:id="rId6"/>
    <p:sldId id="260" r:id="rId7"/>
    <p:sldId id="262" r:id="rId8"/>
    <p:sldId id="267" r:id="rId9"/>
    <p:sldId id="268" r:id="rId10"/>
    <p:sldId id="263" r:id="rId11"/>
    <p:sldId id="264" r:id="rId12"/>
    <p:sldId id="265" r:id="rId13"/>
    <p:sldId id="271" r:id="rId14"/>
    <p:sldId id="272" r:id="rId15"/>
    <p:sldId id="273" r:id="rId16"/>
    <p:sldId id="274" r:id="rId17"/>
    <p:sldId id="275" r:id="rId18"/>
    <p:sldId id="276" r:id="rId19"/>
    <p:sldId id="277" r:id="rId20"/>
    <p:sldId id="278" r:id="rId21"/>
    <p:sldId id="279" r:id="rId22"/>
    <p:sldId id="280" r:id="rId23"/>
    <p:sldId id="281" r:id="rId24"/>
    <p:sldId id="283" r:id="rId25"/>
    <p:sldId id="282" r:id="rId26"/>
    <p:sldId id="284" r:id="rId27"/>
    <p:sldId id="266" r:id="rId28"/>
    <p:sldId id="269" r:id="rId29"/>
    <p:sldId id="285" r:id="rId30"/>
    <p:sldId id="27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97" autoAdjust="0"/>
    <p:restoredTop sz="94660"/>
  </p:normalViewPr>
  <p:slideViewPr>
    <p:cSldViewPr snapToGrid="0">
      <p:cViewPr varScale="1">
        <p:scale>
          <a:sx n="89" d="100"/>
          <a:sy n="89" d="100"/>
        </p:scale>
        <p:origin x="1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4DE73B-6D89-4CF2-81C4-D2AF20DE98E9}" type="datetimeFigureOut">
              <a:rPr lang="en-US" smtClean="0"/>
              <a:t>7/7/2018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63CF7-ACFD-4FF5-8EED-215BE14806F1}" type="slidenum">
              <a:rPr lang="en-US" smtClean="0"/>
              <a:t>‹#›</a:t>
            </a:fld>
            <a:endParaRPr lang="en-US"/>
          </a:p>
        </p:txBody>
      </p:sp>
    </p:spTree>
    <p:extLst>
      <p:ext uri="{BB962C8B-B14F-4D97-AF65-F5344CB8AC3E}">
        <p14:creationId xmlns:p14="http://schemas.microsoft.com/office/powerpoint/2010/main" val="41995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DAB714-3126-4545-9BB8-8E8F6CA523D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2447488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DAB714-3126-4545-9BB8-8E8F6CA523D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555818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DAB714-3126-4545-9BB8-8E8F6CA523D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66FFE-A699-4921-924D-373378180DE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763878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DAB714-3126-4545-9BB8-8E8F6CA523D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2430891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DAB714-3126-4545-9BB8-8E8F6CA523D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66FFE-A699-4921-924D-373378180DE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0040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DAB714-3126-4545-9BB8-8E8F6CA523D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401897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DAB714-3126-4545-9BB8-8E8F6CA523D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1685191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DAB714-3126-4545-9BB8-8E8F6CA523D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958454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DAB714-3126-4545-9BB8-8E8F6CA523D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2643986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DAB714-3126-4545-9BB8-8E8F6CA523D3}" type="datetimeFigureOut">
              <a:rPr lang="en-US" smtClean="0"/>
              <a:t>7/7/2018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2991949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DAB714-3126-4545-9BB8-8E8F6CA523D3}" type="datetimeFigureOut">
              <a:rPr lang="en-US" smtClean="0"/>
              <a:t>7/7/2018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2921980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DAB714-3126-4545-9BB8-8E8F6CA523D3}" type="datetimeFigureOut">
              <a:rPr lang="en-US" smtClean="0"/>
              <a:t>7/7/2018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2184542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DAB714-3126-4545-9BB8-8E8F6CA523D3}" type="datetimeFigureOut">
              <a:rPr lang="en-US" smtClean="0"/>
              <a:t>7/7/2018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3298176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DAB714-3126-4545-9BB8-8E8F6CA523D3}" type="datetimeFigureOut">
              <a:rPr lang="en-US" smtClean="0"/>
              <a:t>7/7/2018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2439291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DAB714-3126-4545-9BB8-8E8F6CA523D3}" type="datetimeFigureOut">
              <a:rPr lang="en-US" smtClean="0"/>
              <a:t>7/7/2018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2203223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6DAB714-3126-4545-9BB8-8E8F6CA523D3}" type="datetimeFigureOut">
              <a:rPr lang="en-US" smtClean="0"/>
              <a:t>7/7/2018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A66FFE-A699-4921-924D-373378180DE7}" type="slidenum">
              <a:rPr lang="en-US" smtClean="0"/>
              <a:t>‹#›</a:t>
            </a:fld>
            <a:endParaRPr lang="en-US"/>
          </a:p>
        </p:txBody>
      </p:sp>
    </p:spTree>
    <p:extLst>
      <p:ext uri="{BB962C8B-B14F-4D97-AF65-F5344CB8AC3E}">
        <p14:creationId xmlns:p14="http://schemas.microsoft.com/office/powerpoint/2010/main" val="3344663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6DAB714-3126-4545-9BB8-8E8F6CA523D3}" type="datetimeFigureOut">
              <a:rPr lang="en-US" smtClean="0"/>
              <a:t>7/7/2018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9A66FFE-A699-4921-924D-373378180DE7}" type="slidenum">
              <a:rPr lang="en-US" smtClean="0"/>
              <a:t>‹#›</a:t>
            </a:fld>
            <a:endParaRPr lang="en-US"/>
          </a:p>
        </p:txBody>
      </p:sp>
    </p:spTree>
    <p:extLst>
      <p:ext uri="{BB962C8B-B14F-4D97-AF65-F5344CB8AC3E}">
        <p14:creationId xmlns:p14="http://schemas.microsoft.com/office/powerpoint/2010/main" val="213596721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54A2A67-CF04-42DF-A594-3656DAA14F9E}"/>
              </a:ext>
            </a:extLst>
          </p:cNvPr>
          <p:cNvSpPr>
            <a:spLocks noGrp="1"/>
          </p:cNvSpPr>
          <p:nvPr>
            <p:ph type="subTitle" idx="1"/>
          </p:nvPr>
        </p:nvSpPr>
        <p:spPr>
          <a:xfrm>
            <a:off x="727227" y="439642"/>
            <a:ext cx="8754936" cy="1388534"/>
          </a:xfrm>
        </p:spPr>
        <p:txBody>
          <a:bodyPr>
            <a:noAutofit/>
          </a:bodyPr>
          <a:lstStyle/>
          <a:p>
            <a:pPr algn="ctr"/>
            <a:r>
              <a:rPr lang="en-US" sz="2800" dirty="0">
                <a:ln w="0"/>
                <a:solidFill>
                  <a:schemeClr val="tx1"/>
                </a:solidFill>
                <a:effectLst>
                  <a:outerShdw blurRad="38100" dist="19050" dir="2700000" algn="tl" rotWithShape="0">
                    <a:schemeClr val="dk1">
                      <a:alpha val="40000"/>
                    </a:schemeClr>
                  </a:outerShdw>
                </a:effectLst>
                <a:latin typeface="Arial Rounded MT Bold" panose="020F0704030504030204" pitchFamily="34" charset="0"/>
                <a:cs typeface="Arial" panose="020B0604020202020204" pitchFamily="34" charset="0"/>
              </a:rPr>
              <a:t>ADAPTIVE &amp; SELF-LEARNING SMART STREET LIGHTING AUTOMATION </a:t>
            </a:r>
          </a:p>
          <a:p>
            <a:pPr algn="ctr"/>
            <a:endParaRPr lang="en-US" sz="28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342D215-C00E-4B21-82B0-4C1B5701148F}"/>
              </a:ext>
            </a:extLst>
          </p:cNvPr>
          <p:cNvSpPr txBox="1"/>
          <p:nvPr/>
        </p:nvSpPr>
        <p:spPr>
          <a:xfrm>
            <a:off x="727227" y="4470162"/>
            <a:ext cx="3721510" cy="2677656"/>
          </a:xfrm>
          <a:prstGeom prst="rect">
            <a:avLst/>
          </a:prstGeom>
          <a:noFill/>
        </p:spPr>
        <p:txBody>
          <a:bodyPr wrap="square" rtlCol="0">
            <a:spAutoFit/>
          </a:bodyPr>
          <a:lstStyle/>
          <a:p>
            <a:pPr>
              <a:buClrTx/>
              <a:buFontTx/>
              <a:buNone/>
            </a:pPr>
            <a:r>
              <a:rPr lang="en-IN" altLang="en-US" sz="2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Bahnschrift" panose="020B0502040204020203" pitchFamily="34" charset="0"/>
                <a:cs typeface="Arial" panose="020B0604020202020204" pitchFamily="34" charset="0"/>
              </a:rPr>
              <a:t>THE VIGYAANEERS</a:t>
            </a:r>
          </a:p>
          <a:p>
            <a:pPr>
              <a:buClrTx/>
              <a:buFontTx/>
              <a:buNone/>
            </a:pPr>
            <a:endParaRPr lang="en-IN" altLang="en-US" sz="2000" dirty="0">
              <a:ln w="0"/>
              <a:effectLst>
                <a:outerShdw blurRad="38100" dist="19050" dir="2700000" algn="tl" rotWithShape="0">
                  <a:schemeClr val="dk1">
                    <a:alpha val="40000"/>
                  </a:schemeClr>
                </a:outerShdw>
              </a:effectLst>
              <a:latin typeface="Bahnschrift" panose="020B0502040204020203" pitchFamily="34" charset="0"/>
              <a:cs typeface="Arial" panose="020B0604020202020204" pitchFamily="34" charset="0"/>
            </a:endParaRPr>
          </a:p>
          <a:p>
            <a:pPr algn="just">
              <a:buClrTx/>
              <a:buFontTx/>
              <a:buNone/>
            </a:pPr>
            <a:r>
              <a:rPr lang="en-IN" altLang="en-US" sz="2000" dirty="0">
                <a:ln w="0"/>
                <a:effectLst>
                  <a:outerShdw blurRad="38100" dist="19050" dir="2700000" algn="tl" rotWithShape="0">
                    <a:schemeClr val="dk1">
                      <a:alpha val="40000"/>
                    </a:schemeClr>
                  </a:outerShdw>
                </a:effectLst>
                <a:latin typeface="Courier New" panose="02070309020205020404" pitchFamily="49" charset="0"/>
                <a:ea typeface="Verdana" panose="020B0604030504040204" pitchFamily="34" charset="0"/>
                <a:cs typeface="Courier New" panose="02070309020205020404" pitchFamily="49" charset="0"/>
              </a:rPr>
              <a:t>&gt; Paras Lehana</a:t>
            </a:r>
          </a:p>
          <a:p>
            <a:pPr algn="just">
              <a:buClrTx/>
              <a:buFontTx/>
              <a:buNone/>
            </a:pPr>
            <a:r>
              <a:rPr lang="en-IN" altLang="en-US" sz="2000" dirty="0">
                <a:ln w="0"/>
                <a:effectLst>
                  <a:outerShdw blurRad="38100" dist="19050" dir="2700000" algn="tl" rotWithShape="0">
                    <a:schemeClr val="dk1">
                      <a:alpha val="40000"/>
                    </a:schemeClr>
                  </a:outerShdw>
                </a:effectLst>
                <a:latin typeface="Courier New" panose="02070309020205020404" pitchFamily="49" charset="0"/>
                <a:ea typeface="Verdana" panose="020B0604030504040204" pitchFamily="34" charset="0"/>
                <a:cs typeface="Courier New" panose="02070309020205020404" pitchFamily="49" charset="0"/>
              </a:rPr>
              <a:t>&gt; </a:t>
            </a:r>
            <a:r>
              <a:rPr lang="en-IN" altLang="en-US" sz="2000" dirty="0" err="1">
                <a:ln w="0"/>
                <a:effectLst>
                  <a:outerShdw blurRad="38100" dist="19050" dir="2700000" algn="tl" rotWithShape="0">
                    <a:schemeClr val="dk1">
                      <a:alpha val="40000"/>
                    </a:schemeClr>
                  </a:outerShdw>
                </a:effectLst>
                <a:latin typeface="Courier New" panose="02070309020205020404" pitchFamily="49" charset="0"/>
                <a:ea typeface="Verdana" panose="020B0604030504040204" pitchFamily="34" charset="0"/>
                <a:cs typeface="Courier New" panose="02070309020205020404" pitchFamily="49" charset="0"/>
              </a:rPr>
              <a:t>Ayushmaan</a:t>
            </a:r>
            <a:r>
              <a:rPr lang="en-IN" altLang="en-US" sz="2000" dirty="0">
                <a:ln w="0"/>
                <a:effectLst>
                  <a:outerShdw blurRad="38100" dist="19050" dir="2700000" algn="tl" rotWithShape="0">
                    <a:schemeClr val="dk1">
                      <a:alpha val="40000"/>
                    </a:schemeClr>
                  </a:outerShdw>
                </a:effectLst>
                <a:latin typeface="Courier New" panose="02070309020205020404" pitchFamily="49" charset="0"/>
                <a:ea typeface="Verdana" panose="020B0604030504040204" pitchFamily="34" charset="0"/>
                <a:cs typeface="Courier New" panose="02070309020205020404" pitchFamily="49" charset="0"/>
              </a:rPr>
              <a:t> Bansal</a:t>
            </a:r>
          </a:p>
          <a:p>
            <a:pPr algn="just">
              <a:buClrTx/>
              <a:buFontTx/>
              <a:buNone/>
            </a:pPr>
            <a:r>
              <a:rPr lang="en-IN" altLang="en-US" sz="2000" dirty="0">
                <a:ln w="0"/>
                <a:effectLst>
                  <a:outerShdw blurRad="38100" dist="19050" dir="2700000" algn="tl" rotWithShape="0">
                    <a:schemeClr val="dk1">
                      <a:alpha val="40000"/>
                    </a:schemeClr>
                  </a:outerShdw>
                </a:effectLst>
                <a:latin typeface="Courier New" panose="02070309020205020404" pitchFamily="49" charset="0"/>
                <a:ea typeface="Verdana" panose="020B0604030504040204" pitchFamily="34" charset="0"/>
                <a:cs typeface="Courier New" panose="02070309020205020404" pitchFamily="49" charset="0"/>
              </a:rPr>
              <a:t>&gt; Yash Garg</a:t>
            </a:r>
          </a:p>
          <a:p>
            <a:pPr algn="just">
              <a:buClrTx/>
              <a:buFontTx/>
              <a:buNone/>
            </a:pPr>
            <a:r>
              <a:rPr lang="en-IN" altLang="en-US" sz="2000" dirty="0">
                <a:ln w="0"/>
                <a:effectLst>
                  <a:outerShdw blurRad="38100" dist="19050" dir="2700000" algn="tl" rotWithShape="0">
                    <a:schemeClr val="dk1">
                      <a:alpha val="40000"/>
                    </a:schemeClr>
                  </a:outerShdw>
                </a:effectLst>
                <a:latin typeface="Courier New" panose="02070309020205020404" pitchFamily="49" charset="0"/>
                <a:ea typeface="Verdana" panose="020B0604030504040204" pitchFamily="34" charset="0"/>
                <a:cs typeface="Courier New" panose="02070309020205020404" pitchFamily="49" charset="0"/>
              </a:rPr>
              <a:t>&gt; Abhinav Bansal</a:t>
            </a:r>
            <a:r>
              <a:rPr lang="en-IN" altLang="en-US" sz="2000" dirty="0">
                <a:ln w="0"/>
                <a:effectLst>
                  <a:outerShdw blurRad="38100" dist="19050" dir="2700000" algn="tl" rotWithShape="0">
                    <a:schemeClr val="dk1">
                      <a:alpha val="40000"/>
                    </a:schemeClr>
                  </a:outerShdw>
                </a:effectLst>
                <a:latin typeface="Verdana" panose="020B0604030504040204" pitchFamily="34" charset="0"/>
                <a:ea typeface="Verdana" panose="020B0604030504040204" pitchFamily="34" charset="0"/>
                <a:cs typeface="Segoe UI" panose="020B0502040204020203" pitchFamily="34" charset="0"/>
              </a:rPr>
              <a:t>		</a:t>
            </a:r>
          </a:p>
          <a:p>
            <a:endParaRPr lang="en-IN" altLang="en-US" sz="2000" dirty="0">
              <a:latin typeface="Arial" panose="020B0604020202020204" pitchFamily="34" charset="0"/>
              <a:cs typeface="Arial" panose="020B0604020202020204" pitchFamily="34" charset="0"/>
            </a:endParaRPr>
          </a:p>
          <a:p>
            <a:pPr>
              <a:buClrTx/>
              <a:buFontTx/>
              <a:buNone/>
            </a:pPr>
            <a:endParaRPr lang="en-IN" altLang="en-US" sz="20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23CED78-57AB-4CDC-9A0F-F8A5CE880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1483" y="2147263"/>
            <a:ext cx="5826423" cy="1863962"/>
          </a:xfrm>
          <a:prstGeom prst="rect">
            <a:avLst/>
          </a:prstGeom>
        </p:spPr>
      </p:pic>
    </p:spTree>
    <p:extLst>
      <p:ext uri="{BB962C8B-B14F-4D97-AF65-F5344CB8AC3E}">
        <p14:creationId xmlns:p14="http://schemas.microsoft.com/office/powerpoint/2010/main" val="1736874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03BE-7A1A-4679-8E65-E49BF64C8B05}"/>
              </a:ext>
            </a:extLst>
          </p:cNvPr>
          <p:cNvSpPr>
            <a:spLocks noGrp="1"/>
          </p:cNvSpPr>
          <p:nvPr>
            <p:ph type="title"/>
          </p:nvPr>
        </p:nvSpPr>
        <p:spPr>
          <a:xfrm>
            <a:off x="1261872" y="503582"/>
            <a:ext cx="9498893" cy="1007165"/>
          </a:xfrm>
        </p:spPr>
        <p:txBody>
          <a:bodyPr>
            <a:noAutofit/>
          </a:bodyPr>
          <a:lstStyle/>
          <a:p>
            <a:pPr algn="ctr"/>
            <a:r>
              <a:rPr lang="en-IN" altLang="en-US" sz="3600" dirty="0">
                <a:latin typeface="Arial" panose="020B0604020202020204" pitchFamily="34" charset="0"/>
                <a:cs typeface="Arial" panose="020B0604020202020204" pitchFamily="34" charset="0"/>
              </a:rPr>
              <a:t>Block Diagram</a:t>
            </a:r>
            <a:br>
              <a:rPr lang="en-IN" altLang="en-US" sz="3600" dirty="0">
                <a:latin typeface="Arial" panose="020B0604020202020204" pitchFamily="34" charset="0"/>
                <a:cs typeface="Arial" panose="020B0604020202020204" pitchFamily="34" charset="0"/>
              </a:rPr>
            </a:br>
            <a:endParaRPr lang="en-US" sz="36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08D50EF6-E490-484F-9F19-6618A05CD1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17272" y="1709530"/>
            <a:ext cx="7802064" cy="43821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45706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96A0-60DD-49C5-A9F5-2BD284849295}"/>
              </a:ext>
            </a:extLst>
          </p:cNvPr>
          <p:cNvSpPr>
            <a:spLocks noGrp="1"/>
          </p:cNvSpPr>
          <p:nvPr>
            <p:ph type="title"/>
          </p:nvPr>
        </p:nvSpPr>
        <p:spPr>
          <a:xfrm>
            <a:off x="1089594" y="663609"/>
            <a:ext cx="9692640" cy="779877"/>
          </a:xfrm>
        </p:spPr>
        <p:txBody>
          <a:bodyPr>
            <a:normAutofit/>
          </a:bodyPr>
          <a:lstStyle/>
          <a:p>
            <a:pPr algn="ctr"/>
            <a:r>
              <a:rPr lang="en-US" sz="3600" dirty="0">
                <a:latin typeface="Arial" panose="020B0604020202020204" pitchFamily="34" charset="0"/>
                <a:cs typeface="Arial" panose="020B0604020202020204" pitchFamily="34" charset="0"/>
              </a:rPr>
              <a:t>Working of the Project</a:t>
            </a:r>
          </a:p>
        </p:txBody>
      </p:sp>
      <p:sp>
        <p:nvSpPr>
          <p:cNvPr id="3" name="Content Placeholder 2">
            <a:extLst>
              <a:ext uri="{FF2B5EF4-FFF2-40B4-BE49-F238E27FC236}">
                <a16:creationId xmlns:a16="http://schemas.microsoft.com/office/drawing/2014/main" id="{C8A29DE2-CD1A-4DFA-BA1B-DB1096E0B826}"/>
              </a:ext>
            </a:extLst>
          </p:cNvPr>
          <p:cNvSpPr>
            <a:spLocks noGrp="1"/>
          </p:cNvSpPr>
          <p:nvPr>
            <p:ph idx="1"/>
          </p:nvPr>
        </p:nvSpPr>
        <p:spPr>
          <a:xfrm>
            <a:off x="1275125" y="1948069"/>
            <a:ext cx="8942302" cy="3962401"/>
          </a:xfrm>
        </p:spPr>
        <p:txBody>
          <a:bodyPr/>
          <a:lstStyle/>
          <a:p>
            <a:pPr algn="just"/>
            <a:r>
              <a:rPr lang="en-IN" altLang="en-US" sz="2000" dirty="0">
                <a:latin typeface="Arial" panose="020B0604020202020204" pitchFamily="34" charset="0"/>
                <a:cs typeface="Arial" panose="020B0604020202020204" pitchFamily="34" charset="0"/>
              </a:rPr>
              <a:t>The working of the project can be clearly explained by considering the street lights.</a:t>
            </a:r>
          </a:p>
          <a:p>
            <a:pPr algn="just"/>
            <a:r>
              <a:rPr lang="en-IN" altLang="en-US" sz="2000" dirty="0">
                <a:latin typeface="Arial" panose="020B0604020202020204" pitchFamily="34" charset="0"/>
                <a:cs typeface="Arial" panose="020B0604020202020204" pitchFamily="34" charset="0"/>
              </a:rPr>
              <a:t>The main aim of the project is to automate the ON/OFF of the street lights on the basis of environment conditions.</a:t>
            </a:r>
          </a:p>
          <a:p>
            <a:pPr algn="just"/>
            <a:r>
              <a:rPr lang="en-IN" altLang="en-US" sz="2000" dirty="0">
                <a:latin typeface="Arial" panose="020B0604020202020204" pitchFamily="34" charset="0"/>
                <a:cs typeface="Arial" panose="020B0604020202020204" pitchFamily="34" charset="0"/>
              </a:rPr>
              <a:t>In this project LDRs are used for sensing the external environment conditions.</a:t>
            </a:r>
          </a:p>
          <a:p>
            <a:pPr algn="just"/>
            <a:r>
              <a:rPr lang="en-IN" altLang="en-US" sz="2000" dirty="0">
                <a:latin typeface="Arial" panose="020B0604020202020204" pitchFamily="34" charset="0"/>
                <a:cs typeface="Arial" panose="020B0604020202020204" pitchFamily="34" charset="0"/>
              </a:rPr>
              <a:t>Data provided by LDR is used to do analysis over which the decision of switching ON/OFF lights is made by the system automatically</a:t>
            </a:r>
            <a:r>
              <a:rPr lang="en-IN" altLang="en-US" dirty="0"/>
              <a:t>.</a:t>
            </a:r>
          </a:p>
          <a:p>
            <a:endParaRPr lang="en-IN" altLang="en-US" dirty="0"/>
          </a:p>
        </p:txBody>
      </p:sp>
    </p:spTree>
    <p:extLst>
      <p:ext uri="{BB962C8B-B14F-4D97-AF65-F5344CB8AC3E}">
        <p14:creationId xmlns:p14="http://schemas.microsoft.com/office/powerpoint/2010/main" val="4141749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97E4-7BA3-4E32-97B6-034694F055D1}"/>
              </a:ext>
            </a:extLst>
          </p:cNvPr>
          <p:cNvSpPr>
            <a:spLocks noGrp="1"/>
          </p:cNvSpPr>
          <p:nvPr>
            <p:ph type="title"/>
          </p:nvPr>
        </p:nvSpPr>
        <p:spPr>
          <a:xfrm>
            <a:off x="1261872" y="365760"/>
            <a:ext cx="8783276" cy="1325562"/>
          </a:xfrm>
        </p:spPr>
        <p:txBody>
          <a:bodyPr/>
          <a:lstStyle/>
          <a:p>
            <a:pPr algn="ctr"/>
            <a:r>
              <a:rPr lang="en-IN" altLang="en-US" sz="3600" dirty="0">
                <a:latin typeface="Arial" panose="020B0604020202020204" pitchFamily="34" charset="0"/>
                <a:cs typeface="Arial" panose="020B0604020202020204" pitchFamily="34" charset="0"/>
              </a:rPr>
              <a:t>Software Used </a:t>
            </a:r>
            <a:br>
              <a:rPr lang="en-IN" altLang="en-US" dirty="0"/>
            </a:br>
            <a:endParaRPr lang="en-US" dirty="0"/>
          </a:p>
        </p:txBody>
      </p:sp>
      <p:sp>
        <p:nvSpPr>
          <p:cNvPr id="3" name="Content Placeholder 2">
            <a:extLst>
              <a:ext uri="{FF2B5EF4-FFF2-40B4-BE49-F238E27FC236}">
                <a16:creationId xmlns:a16="http://schemas.microsoft.com/office/drawing/2014/main" id="{44ACE294-22CA-476D-AD58-BDA0A17223CC}"/>
              </a:ext>
            </a:extLst>
          </p:cNvPr>
          <p:cNvSpPr>
            <a:spLocks noGrp="1"/>
          </p:cNvSpPr>
          <p:nvPr>
            <p:ph idx="1"/>
          </p:nvPr>
        </p:nvSpPr>
        <p:spPr>
          <a:xfrm>
            <a:off x="1261872" y="1828801"/>
            <a:ext cx="8595360" cy="702364"/>
          </a:xfrm>
        </p:spPr>
        <p:txBody>
          <a:bodyPr>
            <a:normAutofit/>
          </a:bodyPr>
          <a:lstStyle/>
          <a:p>
            <a:pPr marL="0" indent="0" algn="ctr">
              <a:buNone/>
            </a:pPr>
            <a:r>
              <a:rPr lang="en-IN" altLang="en-US" sz="2400" dirty="0">
                <a:latin typeface="Arial" panose="020B0604020202020204" pitchFamily="34" charset="0"/>
                <a:cs typeface="Arial" panose="020B0604020202020204" pitchFamily="34" charset="0"/>
              </a:rPr>
              <a:t>Lua Compiler – </a:t>
            </a:r>
            <a:r>
              <a:rPr lang="en-IN" altLang="en-US" sz="2400" dirty="0" err="1">
                <a:latin typeface="Arial" panose="020B0604020202020204" pitchFamily="34" charset="0"/>
                <a:cs typeface="Arial" panose="020B0604020202020204" pitchFamily="34" charset="0"/>
              </a:rPr>
              <a:t>NodeMCU</a:t>
            </a:r>
            <a:endParaRPr lang="en-IN" altLang="en-US" sz="2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51ABEC2-0BC4-4975-AA52-83DFC3868D91}"/>
              </a:ext>
            </a:extLst>
          </p:cNvPr>
          <p:cNvSpPr txBox="1"/>
          <p:nvPr/>
        </p:nvSpPr>
        <p:spPr>
          <a:xfrm>
            <a:off x="1261872" y="2668644"/>
            <a:ext cx="9551901" cy="2585323"/>
          </a:xfrm>
          <a:prstGeom prst="rect">
            <a:avLst/>
          </a:prstGeom>
          <a:noFill/>
        </p:spPr>
        <p:txBody>
          <a:bodyPr wrap="square" rtlCol="0">
            <a:spAutoFit/>
          </a:bodyPr>
          <a:lstStyle/>
          <a:p>
            <a:pPr marL="285750" indent="-285750">
              <a:buFont typeface="Arial" panose="020B0604020202020204" pitchFamily="34" charset="0"/>
              <a:buChar char="•"/>
            </a:pPr>
            <a:r>
              <a:rPr lang="en-IN" altLang="en-US" dirty="0">
                <a:latin typeface="Arial" panose="020B0604020202020204" pitchFamily="34" charset="0"/>
                <a:cs typeface="Arial" panose="020B0604020202020204" pitchFamily="34" charset="0"/>
              </a:rPr>
              <a:t>It is small, fast, portable, and embeddable.</a:t>
            </a:r>
          </a:p>
          <a:p>
            <a:endParaRPr lang="en-IN" alt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altLang="en-US" dirty="0">
                <a:latin typeface="Arial" panose="020B0604020202020204" pitchFamily="34" charset="0"/>
                <a:cs typeface="Arial" panose="020B0604020202020204" pitchFamily="34" charset="0"/>
              </a:rPr>
              <a:t>As a small language comprising less than 10,000 lines of C code, Lua is extremely stable and virtually bug-free.</a:t>
            </a:r>
          </a:p>
          <a:p>
            <a:pPr marL="285750" indent="-285750">
              <a:buFont typeface="Arial" panose="020B0604020202020204" pitchFamily="34" charset="0"/>
              <a:buChar char="•"/>
            </a:pPr>
            <a:endParaRPr lang="en-IN" alt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en-US" dirty="0">
                <a:latin typeface="Arial" panose="020B0604020202020204" pitchFamily="34" charset="0"/>
                <a:cs typeface="Arial" panose="020B0604020202020204" pitchFamily="34" charset="0"/>
              </a:rPr>
              <a:t>Lua has a unique place in the up-and-coming Internet of Things (IoT) device industry.</a:t>
            </a:r>
          </a:p>
          <a:p>
            <a:pPr marL="285750" indent="-285750">
              <a:buFont typeface="Arial" panose="020B0604020202020204" pitchFamily="34" charset="0"/>
              <a:buChar char="•"/>
            </a:pPr>
            <a:endParaRPr lang="en-IN" altLang="en-US" dirty="0"/>
          </a:p>
          <a:p>
            <a:pPr marL="501650" indent="-285750">
              <a:buClrTx/>
              <a:buSzPct val="45000"/>
              <a:buFont typeface="Arial" panose="020B0604020202020204" pitchFamily="34" charset="0"/>
              <a:buChar char="•"/>
            </a:pPr>
            <a:endParaRPr lang="en-IN" alt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03765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DDCB-97C5-4D1F-B098-239C3648419A}"/>
              </a:ext>
            </a:extLst>
          </p:cNvPr>
          <p:cNvSpPr>
            <a:spLocks noGrp="1"/>
          </p:cNvSpPr>
          <p:nvPr>
            <p:ph type="title"/>
          </p:nvPr>
        </p:nvSpPr>
        <p:spPr/>
        <p:txBody>
          <a:bodyPr/>
          <a:lstStyle/>
          <a:p>
            <a:r>
              <a:rPr lang="en-IN" dirty="0"/>
              <a:t>Installation</a:t>
            </a:r>
          </a:p>
        </p:txBody>
      </p:sp>
      <p:sp>
        <p:nvSpPr>
          <p:cNvPr id="3" name="Content Placeholder 2">
            <a:extLst>
              <a:ext uri="{FF2B5EF4-FFF2-40B4-BE49-F238E27FC236}">
                <a16:creationId xmlns:a16="http://schemas.microsoft.com/office/drawing/2014/main" id="{209666FD-4225-45B0-B8B6-FBDA9538C04E}"/>
              </a:ext>
            </a:extLst>
          </p:cNvPr>
          <p:cNvSpPr>
            <a:spLocks noGrp="1"/>
          </p:cNvSpPr>
          <p:nvPr>
            <p:ph idx="1"/>
          </p:nvPr>
        </p:nvSpPr>
        <p:spPr/>
        <p:txBody>
          <a:bodyPr>
            <a:normAutofit/>
          </a:bodyPr>
          <a:lstStyle/>
          <a:p>
            <a:r>
              <a:rPr lang="en-US" sz="2400" dirty="0"/>
              <a:t>Download and install CP2101 driver</a:t>
            </a:r>
          </a:p>
          <a:p>
            <a:r>
              <a:rPr lang="en-US" sz="2400" dirty="0"/>
              <a:t>Download </a:t>
            </a:r>
            <a:r>
              <a:rPr lang="en-US" sz="2400" dirty="0" err="1"/>
              <a:t>NodeMCU</a:t>
            </a:r>
            <a:r>
              <a:rPr lang="en-US" sz="2400" dirty="0"/>
              <a:t> firmware flasher (EXE)</a:t>
            </a:r>
          </a:p>
          <a:p>
            <a:r>
              <a:rPr lang="en-US" sz="2400" dirty="0"/>
              <a:t>Download </a:t>
            </a:r>
            <a:r>
              <a:rPr lang="en-US" sz="2400" dirty="0" err="1"/>
              <a:t>ESPlorer</a:t>
            </a:r>
            <a:r>
              <a:rPr lang="en-US" sz="2400" dirty="0"/>
              <a:t> IDE (JAR)</a:t>
            </a:r>
            <a:endParaRPr lang="en-IN" sz="2400" dirty="0"/>
          </a:p>
        </p:txBody>
      </p:sp>
    </p:spTree>
    <p:extLst>
      <p:ext uri="{BB962C8B-B14F-4D97-AF65-F5344CB8AC3E}">
        <p14:creationId xmlns:p14="http://schemas.microsoft.com/office/powerpoint/2010/main" val="16551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1C0E-4FB1-4A5B-932D-A793048B7F2F}"/>
              </a:ext>
            </a:extLst>
          </p:cNvPr>
          <p:cNvSpPr>
            <a:spLocks noGrp="1"/>
          </p:cNvSpPr>
          <p:nvPr>
            <p:ph type="title"/>
          </p:nvPr>
        </p:nvSpPr>
        <p:spPr/>
        <p:txBody>
          <a:bodyPr/>
          <a:lstStyle/>
          <a:p>
            <a:r>
              <a:rPr lang="en-IN" dirty="0" err="1"/>
              <a:t>NodeMCU</a:t>
            </a:r>
            <a:r>
              <a:rPr lang="en-IN" dirty="0"/>
              <a:t> Firmware</a:t>
            </a:r>
          </a:p>
        </p:txBody>
      </p:sp>
      <p:pic>
        <p:nvPicPr>
          <p:cNvPr id="4" name="Picture 3">
            <a:extLst>
              <a:ext uri="{FF2B5EF4-FFF2-40B4-BE49-F238E27FC236}">
                <a16:creationId xmlns:a16="http://schemas.microsoft.com/office/drawing/2014/main" id="{5CFEE0CF-4589-435A-8D97-D5A5324F5D1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1025" y="2352674"/>
            <a:ext cx="7822450" cy="33664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420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8C3F-7ACF-40BA-99D6-21D10B7D495D}"/>
              </a:ext>
            </a:extLst>
          </p:cNvPr>
          <p:cNvSpPr>
            <a:spLocks noGrp="1"/>
          </p:cNvSpPr>
          <p:nvPr>
            <p:ph type="title"/>
          </p:nvPr>
        </p:nvSpPr>
        <p:spPr/>
        <p:txBody>
          <a:bodyPr/>
          <a:lstStyle/>
          <a:p>
            <a:r>
              <a:rPr lang="en-IN" dirty="0" err="1"/>
              <a:t>ESPlorer</a:t>
            </a:r>
            <a:endParaRPr lang="en-IN" dirty="0"/>
          </a:p>
        </p:txBody>
      </p:sp>
      <p:pic>
        <p:nvPicPr>
          <p:cNvPr id="4" name="Picture 3" descr="Description: D:\MTECH 2015 UOJ\DISSERTATION\CIRCUIT DIAGRAMS\screenshotssmartstreet\lua_final.PNG">
            <a:extLst>
              <a:ext uri="{FF2B5EF4-FFF2-40B4-BE49-F238E27FC236}">
                <a16:creationId xmlns:a16="http://schemas.microsoft.com/office/drawing/2014/main" id="{8C9E42F8-34F1-4CD9-8D42-45A264A1593C}"/>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956" y="1702493"/>
            <a:ext cx="8154563" cy="44978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7619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A8D6D-2921-4CDF-A27E-89BCFB4BD8DA}"/>
              </a:ext>
            </a:extLst>
          </p:cNvPr>
          <p:cNvSpPr>
            <a:spLocks noGrp="1"/>
          </p:cNvSpPr>
          <p:nvPr>
            <p:ph type="title"/>
          </p:nvPr>
        </p:nvSpPr>
        <p:spPr/>
        <p:txBody>
          <a:bodyPr/>
          <a:lstStyle/>
          <a:p>
            <a:r>
              <a:rPr lang="en-IN" dirty="0"/>
              <a:t>Local Control Board</a:t>
            </a:r>
          </a:p>
        </p:txBody>
      </p:sp>
      <p:pic>
        <p:nvPicPr>
          <p:cNvPr id="4" name="Picture 3" descr="F:\Download Box\paras_esp_05-10-2017v1.png">
            <a:extLst>
              <a:ext uri="{FF2B5EF4-FFF2-40B4-BE49-F238E27FC236}">
                <a16:creationId xmlns:a16="http://schemas.microsoft.com/office/drawing/2014/main" id="{A674E204-4DDB-4A0A-B818-E77121A61D7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33606" y="1851429"/>
            <a:ext cx="4659437" cy="3788756"/>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0AA4F211-C0FE-4CD1-9153-04623C0D54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4" y="1832032"/>
            <a:ext cx="3375314" cy="450041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68021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16A6B-8E96-4408-ADCE-1AFE48387F4A}"/>
              </a:ext>
            </a:extLst>
          </p:cNvPr>
          <p:cNvSpPr>
            <a:spLocks noGrp="1"/>
          </p:cNvSpPr>
          <p:nvPr>
            <p:ph type="title"/>
          </p:nvPr>
        </p:nvSpPr>
        <p:spPr/>
        <p:txBody>
          <a:bodyPr/>
          <a:lstStyle/>
          <a:p>
            <a:r>
              <a:rPr lang="en-IN" dirty="0"/>
              <a:t>Sensing - </a:t>
            </a:r>
            <a:r>
              <a:rPr lang="en-IN" dirty="0" err="1"/>
              <a:t>TelosB</a:t>
            </a:r>
            <a:endParaRPr lang="en-IN" dirty="0"/>
          </a:p>
        </p:txBody>
      </p:sp>
      <p:pic>
        <p:nvPicPr>
          <p:cNvPr id="9" name="Content Placeholder 8">
            <a:extLst>
              <a:ext uri="{FF2B5EF4-FFF2-40B4-BE49-F238E27FC236}">
                <a16:creationId xmlns:a16="http://schemas.microsoft.com/office/drawing/2014/main" id="{8C6EDC6D-EBD7-41AE-A9EF-3ECAB28993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0751" y="1811453"/>
            <a:ext cx="6095191" cy="45713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577924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C424-DECA-4307-8680-AEDAC1081143}"/>
              </a:ext>
            </a:extLst>
          </p:cNvPr>
          <p:cNvSpPr>
            <a:spLocks noGrp="1"/>
          </p:cNvSpPr>
          <p:nvPr>
            <p:ph type="title"/>
          </p:nvPr>
        </p:nvSpPr>
        <p:spPr/>
        <p:txBody>
          <a:bodyPr/>
          <a:lstStyle/>
          <a:p>
            <a:r>
              <a:rPr lang="en-IN" dirty="0"/>
              <a:t>Master Control</a:t>
            </a:r>
          </a:p>
        </p:txBody>
      </p:sp>
      <p:pic>
        <p:nvPicPr>
          <p:cNvPr id="4" name="Content Placeholder 3">
            <a:extLst>
              <a:ext uri="{FF2B5EF4-FFF2-40B4-BE49-F238E27FC236}">
                <a16:creationId xmlns:a16="http://schemas.microsoft.com/office/drawing/2014/main" id="{D17B816A-093F-4CA9-AD90-D5935CB6648D}"/>
              </a:ext>
            </a:extLst>
          </p:cNvPr>
          <p:cNvPicPr>
            <a:picLocks noGrp="1"/>
          </p:cNvPicPr>
          <p:nvPr>
            <p:ph idx="1"/>
          </p:nvPr>
        </p:nvPicPr>
        <p:blipFill rotWithShape="1">
          <a:blip r:embed="rId2">
            <a:extLst>
              <a:ext uri="{28A0092B-C50C-407E-A947-70E740481C1C}">
                <a14:useLocalDpi xmlns:a14="http://schemas.microsoft.com/office/drawing/2010/main" val="0"/>
              </a:ext>
            </a:extLst>
          </a:blip>
          <a:srcRect r="14599"/>
          <a:stretch/>
        </p:blipFill>
        <p:spPr bwMode="auto">
          <a:xfrm>
            <a:off x="677333" y="1488281"/>
            <a:ext cx="7452513" cy="44636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803518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500E1-A017-4C76-B4AD-E6262B404259}"/>
              </a:ext>
            </a:extLst>
          </p:cNvPr>
          <p:cNvSpPr>
            <a:spLocks noGrp="1"/>
          </p:cNvSpPr>
          <p:nvPr>
            <p:ph type="title"/>
          </p:nvPr>
        </p:nvSpPr>
        <p:spPr/>
        <p:txBody>
          <a:bodyPr/>
          <a:lstStyle/>
          <a:p>
            <a:r>
              <a:rPr lang="en-IN" dirty="0"/>
              <a:t>Cloud Authentication</a:t>
            </a:r>
            <a:br>
              <a:rPr lang="en-IN" dirty="0"/>
            </a:br>
            <a:r>
              <a:rPr lang="en-IN" dirty="0"/>
              <a:t>-&gt; Identity &amp; Access Management</a:t>
            </a:r>
          </a:p>
        </p:txBody>
      </p:sp>
      <p:pic>
        <p:nvPicPr>
          <p:cNvPr id="4" name="Picture 3">
            <a:extLst>
              <a:ext uri="{FF2B5EF4-FFF2-40B4-BE49-F238E27FC236}">
                <a16:creationId xmlns:a16="http://schemas.microsoft.com/office/drawing/2014/main" id="{02578B54-BC2C-46E1-B8E3-2E321866D0E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334" y="2249488"/>
            <a:ext cx="8051030" cy="3586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01707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ADC8-7961-4F58-A666-C54E6844F4FE}"/>
              </a:ext>
            </a:extLst>
          </p:cNvPr>
          <p:cNvSpPr>
            <a:spLocks noGrp="1"/>
          </p:cNvSpPr>
          <p:nvPr>
            <p:ph type="title"/>
          </p:nvPr>
        </p:nvSpPr>
        <p:spPr>
          <a:xfrm>
            <a:off x="1072232" y="248583"/>
            <a:ext cx="9692640" cy="1325562"/>
          </a:xfrm>
        </p:spPr>
        <p:txBody>
          <a:bodyPr>
            <a:normAutofit/>
          </a:bodyPr>
          <a:lstStyle/>
          <a:p>
            <a:pPr algn="ctr"/>
            <a:r>
              <a:rPr lang="en-IN" altLang="en-US" sz="6000" dirty="0">
                <a:latin typeface="Arial" panose="020B0604020202020204" pitchFamily="34" charset="0"/>
                <a:cs typeface="Arial" panose="020B0604020202020204" pitchFamily="34" charset="0"/>
              </a:rPr>
              <a:t>Abstract</a:t>
            </a:r>
            <a:endParaRPr lang="en-US" sz="6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7CDE3D1-9503-4F18-BA61-D758E548FE80}"/>
              </a:ext>
            </a:extLst>
          </p:cNvPr>
          <p:cNvSpPr>
            <a:spLocks noGrp="1"/>
          </p:cNvSpPr>
          <p:nvPr>
            <p:ph idx="1"/>
          </p:nvPr>
        </p:nvSpPr>
        <p:spPr>
          <a:xfrm>
            <a:off x="247718" y="1791392"/>
            <a:ext cx="9313363" cy="3275215"/>
          </a:xfrm>
        </p:spPr>
        <p:txBody>
          <a:bodyPr/>
          <a:lstStyle/>
          <a:p>
            <a:pPr marL="0" indent="0" algn="just">
              <a:buClr>
                <a:schemeClr val="tx1"/>
              </a:buClr>
              <a:buSzPct val="100000"/>
              <a:buNone/>
            </a:pPr>
            <a:r>
              <a:rPr lang="en-US" altLang="en-US" sz="2200" dirty="0">
                <a:latin typeface="Arial" panose="020B0604020202020204" pitchFamily="34" charset="0"/>
                <a:cs typeface="Arial" panose="020B0604020202020204" pitchFamily="34" charset="0"/>
              </a:rPr>
              <a:t>The Smart Lightning module deploys features like adaptive lightning control that senses the light intensity around the sensors and control the light toggle accordingly. Moreover, the data collected through the phototransistor along with other data points like time, area and master control are then fed to a Fuzzy Inference System (FIS) that could be used to generate self-learned and modified threshold levels for light toggles. Since street lights in a city-wide area can be numerous, approaches for Data Mining and Big Data options are also explored.</a:t>
            </a:r>
            <a:endParaRPr lang="en-IN" altLang="en-US" dirty="0"/>
          </a:p>
        </p:txBody>
      </p:sp>
    </p:spTree>
    <p:extLst>
      <p:ext uri="{BB962C8B-B14F-4D97-AF65-F5344CB8AC3E}">
        <p14:creationId xmlns:p14="http://schemas.microsoft.com/office/powerpoint/2010/main" val="3633883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8FA7-8AC8-41B3-A602-21181DD791D9}"/>
              </a:ext>
            </a:extLst>
          </p:cNvPr>
          <p:cNvSpPr>
            <a:spLocks noGrp="1"/>
          </p:cNvSpPr>
          <p:nvPr>
            <p:ph type="title"/>
          </p:nvPr>
        </p:nvSpPr>
        <p:spPr/>
        <p:txBody>
          <a:bodyPr/>
          <a:lstStyle/>
          <a:p>
            <a:r>
              <a:rPr lang="en-IN" dirty="0"/>
              <a:t>Cloud Authentication</a:t>
            </a:r>
            <a:br>
              <a:rPr lang="en-IN" dirty="0"/>
            </a:br>
            <a:r>
              <a:rPr lang="en-IN" dirty="0"/>
              <a:t>-&gt; Application users</a:t>
            </a:r>
          </a:p>
        </p:txBody>
      </p:sp>
      <p:pic>
        <p:nvPicPr>
          <p:cNvPr id="4" name="Content Placeholder 3">
            <a:extLst>
              <a:ext uri="{FF2B5EF4-FFF2-40B4-BE49-F238E27FC236}">
                <a16:creationId xmlns:a16="http://schemas.microsoft.com/office/drawing/2014/main" id="{423A1E2C-1A8B-4B0C-B5A9-9C7D72557189}"/>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690" y="2269389"/>
            <a:ext cx="8948448" cy="2502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87700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DF16E-8674-4D86-8A81-D49E85FDFE80}"/>
              </a:ext>
            </a:extLst>
          </p:cNvPr>
          <p:cNvSpPr>
            <a:spLocks noGrp="1"/>
          </p:cNvSpPr>
          <p:nvPr>
            <p:ph type="title"/>
          </p:nvPr>
        </p:nvSpPr>
        <p:spPr/>
        <p:txBody>
          <a:bodyPr/>
          <a:lstStyle/>
          <a:p>
            <a:r>
              <a:rPr lang="en-IN" dirty="0"/>
              <a:t>Cloud Realtime Database</a:t>
            </a:r>
          </a:p>
        </p:txBody>
      </p:sp>
      <p:pic>
        <p:nvPicPr>
          <p:cNvPr id="4" name="Picture 3">
            <a:extLst>
              <a:ext uri="{FF2B5EF4-FFF2-40B4-BE49-F238E27FC236}">
                <a16:creationId xmlns:a16="http://schemas.microsoft.com/office/drawing/2014/main" id="{CD04A860-67A9-4644-BD7E-B788FF7ED36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7333" y="1930399"/>
            <a:ext cx="7951277" cy="39383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26830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D8131-E806-4DED-9A8C-DE3ABA68436C}"/>
              </a:ext>
            </a:extLst>
          </p:cNvPr>
          <p:cNvSpPr>
            <a:spLocks noGrp="1"/>
          </p:cNvSpPr>
          <p:nvPr>
            <p:ph type="title"/>
          </p:nvPr>
        </p:nvSpPr>
        <p:spPr/>
        <p:txBody>
          <a:bodyPr/>
          <a:lstStyle/>
          <a:p>
            <a:r>
              <a:rPr lang="en-IN" dirty="0"/>
              <a:t>Cloud Dataset</a:t>
            </a:r>
          </a:p>
        </p:txBody>
      </p:sp>
      <p:pic>
        <p:nvPicPr>
          <p:cNvPr id="4" name="Content Placeholder 3">
            <a:extLst>
              <a:ext uri="{FF2B5EF4-FFF2-40B4-BE49-F238E27FC236}">
                <a16:creationId xmlns:a16="http://schemas.microsoft.com/office/drawing/2014/main" id="{67E559DD-D786-4C21-BBA4-DC3FD2F2B1C8}"/>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3" y="1488281"/>
            <a:ext cx="6488237" cy="47601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59609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01B6-C2AB-4257-8029-86FA9D2F389B}"/>
              </a:ext>
            </a:extLst>
          </p:cNvPr>
          <p:cNvSpPr>
            <a:spLocks noGrp="1"/>
          </p:cNvSpPr>
          <p:nvPr>
            <p:ph type="title"/>
          </p:nvPr>
        </p:nvSpPr>
        <p:spPr/>
        <p:txBody>
          <a:bodyPr/>
          <a:lstStyle/>
          <a:p>
            <a:r>
              <a:rPr lang="en-IN" dirty="0"/>
              <a:t>Sensing – Results</a:t>
            </a:r>
          </a:p>
        </p:txBody>
      </p:sp>
      <p:pic>
        <p:nvPicPr>
          <p:cNvPr id="8" name="Picture 7">
            <a:extLst>
              <a:ext uri="{FF2B5EF4-FFF2-40B4-BE49-F238E27FC236}">
                <a16:creationId xmlns:a16="http://schemas.microsoft.com/office/drawing/2014/main" id="{45BCBBAA-42CA-4350-9BD9-8E83D0A5C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425083"/>
            <a:ext cx="8284859" cy="482331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893385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01B6-C2AB-4257-8029-86FA9D2F389B}"/>
              </a:ext>
            </a:extLst>
          </p:cNvPr>
          <p:cNvSpPr>
            <a:spLocks noGrp="1"/>
          </p:cNvSpPr>
          <p:nvPr>
            <p:ph type="title"/>
          </p:nvPr>
        </p:nvSpPr>
        <p:spPr/>
        <p:txBody>
          <a:bodyPr/>
          <a:lstStyle/>
          <a:p>
            <a:r>
              <a:rPr lang="en-IN" dirty="0"/>
              <a:t>Sensing – Results</a:t>
            </a:r>
          </a:p>
        </p:txBody>
      </p:sp>
      <p:pic>
        <p:nvPicPr>
          <p:cNvPr id="7" name="Picture 6">
            <a:extLst>
              <a:ext uri="{FF2B5EF4-FFF2-40B4-BE49-F238E27FC236}">
                <a16:creationId xmlns:a16="http://schemas.microsoft.com/office/drawing/2014/main" id="{71D96513-CDE9-45F7-939C-CC9C1E26DD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563077"/>
            <a:ext cx="7922455" cy="468532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968096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1456-D428-48CA-81D8-5E9C98131D04}"/>
              </a:ext>
            </a:extLst>
          </p:cNvPr>
          <p:cNvSpPr>
            <a:spLocks noGrp="1"/>
          </p:cNvSpPr>
          <p:nvPr>
            <p:ph type="title"/>
          </p:nvPr>
        </p:nvSpPr>
        <p:spPr/>
        <p:txBody>
          <a:bodyPr/>
          <a:lstStyle/>
          <a:p>
            <a:r>
              <a:rPr lang="en-IN" dirty="0"/>
              <a:t>Sensing - Results</a:t>
            </a:r>
          </a:p>
        </p:txBody>
      </p:sp>
      <p:pic>
        <p:nvPicPr>
          <p:cNvPr id="5" name="Content Placeholder 4">
            <a:extLst>
              <a:ext uri="{FF2B5EF4-FFF2-40B4-BE49-F238E27FC236}">
                <a16:creationId xmlns:a16="http://schemas.microsoft.com/office/drawing/2014/main" id="{19B9A8F9-9A74-4A6C-B9D4-970C68B939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30400"/>
            <a:ext cx="8304534" cy="431800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062238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0F0C-EACD-445C-B643-092FDE3B6D05}"/>
              </a:ext>
            </a:extLst>
          </p:cNvPr>
          <p:cNvSpPr>
            <a:spLocks noGrp="1"/>
          </p:cNvSpPr>
          <p:nvPr>
            <p:ph type="title"/>
          </p:nvPr>
        </p:nvSpPr>
        <p:spPr/>
        <p:txBody>
          <a:bodyPr/>
          <a:lstStyle/>
          <a:p>
            <a:r>
              <a:rPr lang="en-IN" dirty="0"/>
              <a:t>Sensing - Results</a:t>
            </a:r>
          </a:p>
        </p:txBody>
      </p:sp>
      <p:pic>
        <p:nvPicPr>
          <p:cNvPr id="5" name="Content Placeholder 4">
            <a:extLst>
              <a:ext uri="{FF2B5EF4-FFF2-40B4-BE49-F238E27FC236}">
                <a16:creationId xmlns:a16="http://schemas.microsoft.com/office/drawing/2014/main" id="{8823AD34-8A2C-4B52-83BC-8880315CA5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30400"/>
            <a:ext cx="7599158" cy="430646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036215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5D54-A555-41A7-919A-E53CAB36F758}"/>
              </a:ext>
            </a:extLst>
          </p:cNvPr>
          <p:cNvSpPr>
            <a:spLocks noGrp="1"/>
          </p:cNvSpPr>
          <p:nvPr>
            <p:ph type="title"/>
          </p:nvPr>
        </p:nvSpPr>
        <p:spPr>
          <a:xfrm>
            <a:off x="1261872" y="365760"/>
            <a:ext cx="8783276" cy="1025718"/>
          </a:xfrm>
        </p:spPr>
        <p:txBody>
          <a:bodyPr>
            <a:normAutofit/>
          </a:bodyPr>
          <a:lstStyle/>
          <a:p>
            <a:pPr algn="ctr"/>
            <a:r>
              <a:rPr lang="en-IN" altLang="en-US" dirty="0">
                <a:latin typeface="Arial" panose="020B0604020202020204" pitchFamily="34" charset="0"/>
                <a:cs typeface="Arial" panose="020B0604020202020204" pitchFamily="34" charset="0"/>
              </a:rPr>
              <a:t>Findings</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59DE133-EB42-40A8-9ACD-126CF56C01EC}"/>
              </a:ext>
            </a:extLst>
          </p:cNvPr>
          <p:cNvSpPr>
            <a:spLocks noGrp="1"/>
          </p:cNvSpPr>
          <p:nvPr>
            <p:ph idx="1"/>
          </p:nvPr>
        </p:nvSpPr>
        <p:spPr>
          <a:xfrm>
            <a:off x="722610" y="1391478"/>
            <a:ext cx="8783276" cy="5100762"/>
          </a:xfrm>
        </p:spPr>
        <p:txBody>
          <a:bodyPr>
            <a:normAutofit fontScale="92500" lnSpcReduction="10000"/>
          </a:bodyPr>
          <a:lstStyle/>
          <a:p>
            <a:pPr marL="0" indent="0" algn="just">
              <a:buNone/>
            </a:pPr>
            <a:r>
              <a:rPr lang="en-US" sz="2400" dirty="0"/>
              <a:t>The ESP module worked with the input threshold levels and toggled the LEDs in as less than as 100-milliseconds testing environment. Wireless commands through the master control interface took less than a minute to communicate while Weather APIs generated local weather data instantly. All the 6 LEDs are connected on a single ESP which still have ample number of pins available for even more of the connections. Thus, costing around INR 500 only, this prototype is economical as well as reliable. The real-time location data is fed by Google Maps API that makes the changes in local geographical conditions to reflect immediately over the interface. As the light bulbs data is hosted on cloud, it is very easy to add new bulbs or edit their locations without changing the source code of the interface applications. The current issues with the LDR could be termed as Machine Errors and needs a human supervisor to guide learning the desired outcomes. </a:t>
            </a:r>
          </a:p>
          <a:p>
            <a:endParaRPr lang="en-US" dirty="0"/>
          </a:p>
        </p:txBody>
      </p:sp>
    </p:spTree>
    <p:extLst>
      <p:ext uri="{BB962C8B-B14F-4D97-AF65-F5344CB8AC3E}">
        <p14:creationId xmlns:p14="http://schemas.microsoft.com/office/powerpoint/2010/main" val="4126001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76B39-92F3-4ED9-9EC2-88BC4B972F48}"/>
              </a:ext>
            </a:extLst>
          </p:cNvPr>
          <p:cNvSpPr>
            <a:spLocks noGrp="1"/>
          </p:cNvSpPr>
          <p:nvPr>
            <p:ph type="title"/>
          </p:nvPr>
        </p:nvSpPr>
        <p:spPr>
          <a:xfrm>
            <a:off x="1261872" y="365760"/>
            <a:ext cx="9074824" cy="1091979"/>
          </a:xfrm>
        </p:spPr>
        <p:txBody>
          <a:bodyPr>
            <a:normAutofit/>
          </a:bodyPr>
          <a:lstStyle/>
          <a:p>
            <a:pPr algn="ctr"/>
            <a:r>
              <a:rPr lang="en-IN" altLang="en-US" sz="4000" dirty="0">
                <a:latin typeface="Arial" panose="020B0604020202020204" pitchFamily="34" charset="0"/>
                <a:cs typeface="Arial" panose="020B0604020202020204" pitchFamily="34" charset="0"/>
              </a:rPr>
              <a:t>Conclusion</a:t>
            </a:r>
            <a:endParaRPr lang="en-US"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455FDEC-ACDB-4EE5-81F7-53B5A90FB8BB}"/>
              </a:ext>
            </a:extLst>
          </p:cNvPr>
          <p:cNvSpPr>
            <a:spLocks noGrp="1"/>
          </p:cNvSpPr>
          <p:nvPr>
            <p:ph idx="1"/>
          </p:nvPr>
        </p:nvSpPr>
        <p:spPr>
          <a:xfrm>
            <a:off x="1261872" y="1961322"/>
            <a:ext cx="8610998" cy="4351337"/>
          </a:xfrm>
        </p:spPr>
        <p:txBody>
          <a:bodyPr>
            <a:normAutofit fontScale="92500"/>
          </a:bodyPr>
          <a:lstStyle/>
          <a:p>
            <a:pPr marL="0" indent="0" algn="just">
              <a:buNone/>
            </a:pPr>
            <a:r>
              <a:rPr lang="en-US" sz="2400" dirty="0"/>
              <a:t>This project elaborates the design of server hardware circuit based on Wi-Fi based RISC processor and implementation of the LUA interface with mobile application that automatically controls the lighting system remotely. Hardware circuit works in a proper manner, with ESP8266 as the main processor component and LDR sensor to measure the intensity and hence the presence or absence of light. SMART STREET mobile android application works well as expected. Authorized users are able to control the lights easily and efficiently. The system has reduced the manual efforts and has automatized the control, thus saving energy. This automatic control system is useful in many applications for home, offices, institutions or large establishments.</a:t>
            </a:r>
          </a:p>
        </p:txBody>
      </p:sp>
    </p:spTree>
    <p:extLst>
      <p:ext uri="{BB962C8B-B14F-4D97-AF65-F5344CB8AC3E}">
        <p14:creationId xmlns:p14="http://schemas.microsoft.com/office/powerpoint/2010/main" val="1602485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9B88F-8983-4421-813A-D08E19A7FBDB}"/>
              </a:ext>
            </a:extLst>
          </p:cNvPr>
          <p:cNvSpPr>
            <a:spLocks noGrp="1"/>
          </p:cNvSpPr>
          <p:nvPr>
            <p:ph type="title"/>
          </p:nvPr>
        </p:nvSpPr>
        <p:spPr/>
        <p:txBody>
          <a:bodyPr/>
          <a:lstStyle/>
          <a:p>
            <a:r>
              <a:rPr lang="en-IN" dirty="0"/>
              <a:t>Future Work</a:t>
            </a:r>
          </a:p>
        </p:txBody>
      </p:sp>
      <p:sp>
        <p:nvSpPr>
          <p:cNvPr id="3" name="Content Placeholder 2">
            <a:extLst>
              <a:ext uri="{FF2B5EF4-FFF2-40B4-BE49-F238E27FC236}">
                <a16:creationId xmlns:a16="http://schemas.microsoft.com/office/drawing/2014/main" id="{2405432B-37A2-4EC7-8DF8-422E8EED45CB}"/>
              </a:ext>
            </a:extLst>
          </p:cNvPr>
          <p:cNvSpPr>
            <a:spLocks noGrp="1"/>
          </p:cNvSpPr>
          <p:nvPr>
            <p:ph idx="1"/>
          </p:nvPr>
        </p:nvSpPr>
        <p:spPr>
          <a:xfrm>
            <a:off x="677334" y="1488613"/>
            <a:ext cx="8596668" cy="4759787"/>
          </a:xfrm>
        </p:spPr>
        <p:txBody>
          <a:bodyPr>
            <a:normAutofit fontScale="92500" lnSpcReduction="20000"/>
          </a:bodyPr>
          <a:lstStyle/>
          <a:p>
            <a:pPr marL="0" indent="0" algn="just">
              <a:buNone/>
            </a:pPr>
            <a:r>
              <a:rPr lang="en-US" sz="2400" dirty="0"/>
              <a:t>The above project could be developed using solar street light panels along with the automatic street light controller. The system could then supply itself power by harvesting the solar energy through a solar cell during day time through battery and provides a productive way for the operation of hardware circuit and controlling the light system.  Automatic lighting system can be used for emergency, fault detections and for security purposes at home, offices or institutions as per requirement. This system can be used to automatically control home appliances, security burglar alarms, etc. It can be used to measure traffic density and can control traffic of the road. The Phase III of the project deals with Data-Mining and Machine Learning techniques implemented over the data collected by the sensors. This would make the local data available for even smallest of the streets and could make the whole of the area autonomous just attaching the module to the existing infrastructure.</a:t>
            </a:r>
            <a:endParaRPr lang="en-IN" sz="2400" dirty="0"/>
          </a:p>
        </p:txBody>
      </p:sp>
    </p:spTree>
    <p:extLst>
      <p:ext uri="{BB962C8B-B14F-4D97-AF65-F5344CB8AC3E}">
        <p14:creationId xmlns:p14="http://schemas.microsoft.com/office/powerpoint/2010/main" val="2197686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EED60-C246-46B4-B083-E701C9D91651}"/>
              </a:ext>
            </a:extLst>
          </p:cNvPr>
          <p:cNvSpPr>
            <a:spLocks noGrp="1"/>
          </p:cNvSpPr>
          <p:nvPr>
            <p:ph type="title"/>
          </p:nvPr>
        </p:nvSpPr>
        <p:spPr>
          <a:xfrm>
            <a:off x="1237488" y="677863"/>
            <a:ext cx="9692640" cy="1150937"/>
          </a:xfrm>
        </p:spPr>
        <p:txBody>
          <a:bodyPr>
            <a:normAutofit fontScale="90000"/>
          </a:bodyPr>
          <a:lstStyle/>
          <a:p>
            <a:pPr algn="ctr"/>
            <a:r>
              <a:rPr lang="en-IN" altLang="en-US" sz="6000" dirty="0">
                <a:latin typeface="Arial" panose="020B0604020202020204" pitchFamily="34" charset="0"/>
                <a:cs typeface="Arial" panose="020B0604020202020204" pitchFamily="34" charset="0"/>
              </a:rPr>
              <a:t>Introduction</a:t>
            </a:r>
            <a:br>
              <a:rPr lang="en-IN" altLang="en-US" dirty="0"/>
            </a:br>
            <a:endParaRPr lang="en-US" dirty="0"/>
          </a:p>
        </p:txBody>
      </p:sp>
      <p:sp>
        <p:nvSpPr>
          <p:cNvPr id="3" name="Content Placeholder 2">
            <a:extLst>
              <a:ext uri="{FF2B5EF4-FFF2-40B4-BE49-F238E27FC236}">
                <a16:creationId xmlns:a16="http://schemas.microsoft.com/office/drawing/2014/main" id="{6117087B-E88E-4325-A7CA-51156BC87012}"/>
              </a:ext>
            </a:extLst>
          </p:cNvPr>
          <p:cNvSpPr>
            <a:spLocks noGrp="1"/>
          </p:cNvSpPr>
          <p:nvPr>
            <p:ph idx="1"/>
          </p:nvPr>
        </p:nvSpPr>
        <p:spPr>
          <a:xfrm>
            <a:off x="596854" y="1695796"/>
            <a:ext cx="8942302" cy="4351337"/>
          </a:xfrm>
        </p:spPr>
        <p:txBody>
          <a:bodyPr/>
          <a:lstStyle/>
          <a:p>
            <a:pPr algn="just"/>
            <a:r>
              <a:rPr lang="en-IN" altLang="en-US" sz="2000" dirty="0">
                <a:latin typeface="Arial" panose="020B0604020202020204" pitchFamily="34" charset="0"/>
                <a:cs typeface="Arial" panose="020B0604020202020204" pitchFamily="34" charset="0"/>
              </a:rPr>
              <a:t>Present era is about Automation Industry involving less manual interaction thus making it more accurate and highly flexible.</a:t>
            </a:r>
          </a:p>
          <a:p>
            <a:pPr algn="just"/>
            <a:r>
              <a:rPr lang="en-IN" altLang="en-US" sz="2000" dirty="0">
                <a:latin typeface="Arial" panose="020B0604020202020204" pitchFamily="34" charset="0"/>
                <a:cs typeface="Arial" panose="020B0604020202020204" pitchFamily="34" charset="0"/>
              </a:rPr>
              <a:t>Our project is about controlling the lights automatically with the help of centralised system having control of all lights at same place.</a:t>
            </a:r>
          </a:p>
          <a:p>
            <a:pPr algn="just"/>
            <a:r>
              <a:rPr lang="en-IN" altLang="en-US" sz="2000" dirty="0">
                <a:latin typeface="Arial" panose="020B0604020202020204" pitchFamily="34" charset="0"/>
                <a:cs typeface="Arial" panose="020B0604020202020204" pitchFamily="34" charset="0"/>
              </a:rPr>
              <a:t>LDR detect the intensity of light in surrounding and accordingly on the basis of threshold set performs switching of lights.</a:t>
            </a:r>
          </a:p>
          <a:p>
            <a:pPr algn="just"/>
            <a:r>
              <a:rPr lang="en-IN" altLang="en-US" sz="2000" dirty="0">
                <a:latin typeface="Arial" panose="020B0604020202020204" pitchFamily="34" charset="0"/>
                <a:cs typeface="Arial" panose="020B0604020202020204" pitchFamily="34" charset="0"/>
              </a:rPr>
              <a:t>Also on the basis of the data collected from the surrounding data mining techniques are employed to get the best timing and threshold values.</a:t>
            </a:r>
          </a:p>
          <a:p>
            <a:pPr algn="just"/>
            <a:r>
              <a:rPr lang="en-IN" altLang="en-US" sz="2000" dirty="0">
                <a:latin typeface="Arial" panose="020B0604020202020204" pitchFamily="34" charset="0"/>
                <a:cs typeface="Arial" panose="020B0604020202020204" pitchFamily="34" charset="0"/>
              </a:rPr>
              <a:t>Having a centralised control further makes it easy to detect any fault in the lightning system and rectify which manually is next to impossible.</a:t>
            </a:r>
          </a:p>
          <a:p>
            <a:endParaRPr lang="en-US" dirty="0"/>
          </a:p>
        </p:txBody>
      </p:sp>
    </p:spTree>
    <p:extLst>
      <p:ext uri="{BB962C8B-B14F-4D97-AF65-F5344CB8AC3E}">
        <p14:creationId xmlns:p14="http://schemas.microsoft.com/office/powerpoint/2010/main" val="1701034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164FBE7-5970-4700-B517-25FCD1BFDEAF}"/>
              </a:ext>
            </a:extLst>
          </p:cNvPr>
          <p:cNvSpPr>
            <a:spLocks noGrp="1"/>
          </p:cNvSpPr>
          <p:nvPr>
            <p:ph type="title"/>
          </p:nvPr>
        </p:nvSpPr>
        <p:spPr>
          <a:xfrm>
            <a:off x="3811458" y="2327082"/>
            <a:ext cx="4834128" cy="1325562"/>
          </a:xfrm>
        </p:spPr>
        <p:txBody>
          <a:bodyPr/>
          <a:lstStyle/>
          <a:p>
            <a:r>
              <a:rPr lang="en-IN" altLang="en-US" dirty="0"/>
              <a:t>Thank You!</a:t>
            </a:r>
            <a:endParaRPr lang="en-US" dirty="0"/>
          </a:p>
        </p:txBody>
      </p:sp>
    </p:spTree>
    <p:extLst>
      <p:ext uri="{BB962C8B-B14F-4D97-AF65-F5344CB8AC3E}">
        <p14:creationId xmlns:p14="http://schemas.microsoft.com/office/powerpoint/2010/main" val="439146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2E44-66F1-4BFC-989C-86EDBF089DB5}"/>
              </a:ext>
            </a:extLst>
          </p:cNvPr>
          <p:cNvSpPr>
            <a:spLocks noGrp="1"/>
          </p:cNvSpPr>
          <p:nvPr>
            <p:ph type="title"/>
          </p:nvPr>
        </p:nvSpPr>
        <p:spPr>
          <a:xfrm>
            <a:off x="1261872" y="365760"/>
            <a:ext cx="9692640" cy="893197"/>
          </a:xfrm>
        </p:spPr>
        <p:txBody>
          <a:bodyPr>
            <a:normAutofit/>
          </a:bodyPr>
          <a:lstStyle/>
          <a:p>
            <a:pPr algn="ctr"/>
            <a:r>
              <a:rPr lang="en-US" dirty="0">
                <a:latin typeface="Arial" panose="020B0604020202020204" pitchFamily="34" charset="0"/>
                <a:cs typeface="Arial" panose="020B0604020202020204" pitchFamily="34" charset="0"/>
              </a:rPr>
              <a:t>Hardware Description</a:t>
            </a:r>
          </a:p>
        </p:txBody>
      </p:sp>
      <p:sp>
        <p:nvSpPr>
          <p:cNvPr id="3" name="Content Placeholder 2">
            <a:extLst>
              <a:ext uri="{FF2B5EF4-FFF2-40B4-BE49-F238E27FC236}">
                <a16:creationId xmlns:a16="http://schemas.microsoft.com/office/drawing/2014/main" id="{C6F8144C-A51D-4DAC-B1AE-77E9263CA612}"/>
              </a:ext>
            </a:extLst>
          </p:cNvPr>
          <p:cNvSpPr>
            <a:spLocks noGrp="1"/>
          </p:cNvSpPr>
          <p:nvPr>
            <p:ph idx="1"/>
          </p:nvPr>
        </p:nvSpPr>
        <p:spPr>
          <a:xfrm>
            <a:off x="1261872" y="1497496"/>
            <a:ext cx="8595360" cy="4682641"/>
          </a:xfrm>
        </p:spPr>
        <p:txBody>
          <a:bodyPr>
            <a:normAutofit/>
          </a:bodyPr>
          <a:lstStyle/>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ESP8266</a:t>
            </a:r>
          </a:p>
          <a:p>
            <a:r>
              <a:rPr lang="en-US" sz="2400" dirty="0">
                <a:latin typeface="Arial" panose="020B0604020202020204" pitchFamily="34" charset="0"/>
                <a:cs typeface="Arial" panose="020B0604020202020204" pitchFamily="34" charset="0"/>
              </a:rPr>
              <a:t>Light Dependent Resistor (LDR)</a:t>
            </a:r>
          </a:p>
          <a:p>
            <a:r>
              <a:rPr lang="en-US" sz="2400" dirty="0">
                <a:latin typeface="Arial" panose="020B0604020202020204" pitchFamily="34" charset="0"/>
                <a:cs typeface="Arial" panose="020B0604020202020204" pitchFamily="34" charset="0"/>
              </a:rPr>
              <a:t>ULN2003 IC</a:t>
            </a:r>
          </a:p>
          <a:p>
            <a:r>
              <a:rPr lang="en-US" sz="2400" dirty="0">
                <a:latin typeface="Arial" panose="020B0604020202020204" pitchFamily="34" charset="0"/>
                <a:cs typeface="Arial" panose="020B0604020202020204" pitchFamily="34" charset="0"/>
              </a:rPr>
              <a:t>Light Emitting Diode (LED)</a:t>
            </a:r>
          </a:p>
          <a:p>
            <a:r>
              <a:rPr lang="en-US" sz="2400" dirty="0" err="1">
                <a:latin typeface="Arial" panose="020B0604020202020204" pitchFamily="34" charset="0"/>
                <a:cs typeface="Arial" panose="020B0604020202020204" pitchFamily="34" charset="0"/>
              </a:rPr>
              <a:t>TelosB</a:t>
            </a:r>
            <a:r>
              <a:rPr lang="en-US" sz="2400" dirty="0">
                <a:latin typeface="Arial" panose="020B0604020202020204" pitchFamily="34" charset="0"/>
                <a:cs typeface="Arial" panose="020B0604020202020204" pitchFamily="34" charset="0"/>
              </a:rPr>
              <a:t> Mote</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634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55482-3199-4BF8-BCD1-16DD290E5CB7}"/>
              </a:ext>
            </a:extLst>
          </p:cNvPr>
          <p:cNvSpPr>
            <a:spLocks noGrp="1"/>
          </p:cNvSpPr>
          <p:nvPr>
            <p:ph idx="1"/>
          </p:nvPr>
        </p:nvSpPr>
        <p:spPr>
          <a:xfrm>
            <a:off x="1367890" y="1470992"/>
            <a:ext cx="8595360" cy="1497496"/>
          </a:xfrm>
        </p:spPr>
        <p:txBody>
          <a:bodyPr>
            <a:normAutofit/>
          </a:bodyPr>
          <a:lstStyle/>
          <a:p>
            <a:pPr algn="just"/>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ESP8266</a:t>
            </a:r>
            <a:r>
              <a:rPr lang="en-US" dirty="0">
                <a:latin typeface="Arial" panose="020B0604020202020204" pitchFamily="34" charset="0"/>
                <a:cs typeface="Arial" panose="020B0604020202020204" pitchFamily="34" charset="0"/>
              </a:rPr>
              <a:t> WiFi Module is a self contained SOC with integrated TCP/IP protocol stack that can give any microcontroller access to your WiFi network.</a:t>
            </a:r>
          </a:p>
          <a:p>
            <a:pPr algn="just"/>
            <a:r>
              <a:rPr lang="en-US" dirty="0">
                <a:latin typeface="Arial" panose="020B0604020202020204" pitchFamily="34" charset="0"/>
                <a:cs typeface="Arial" panose="020B0604020202020204" pitchFamily="34" charset="0"/>
              </a:rPr>
              <a:t>The </a:t>
            </a:r>
            <a:r>
              <a:rPr lang="en-US" b="1" dirty="0">
                <a:latin typeface="Arial" panose="020B0604020202020204" pitchFamily="34" charset="0"/>
                <a:cs typeface="Arial" panose="020B0604020202020204" pitchFamily="34" charset="0"/>
              </a:rPr>
              <a:t>ESP8266</a:t>
            </a:r>
            <a:r>
              <a:rPr lang="en-US" dirty="0">
                <a:latin typeface="Arial" panose="020B0604020202020204" pitchFamily="34" charset="0"/>
                <a:cs typeface="Arial" panose="020B0604020202020204" pitchFamily="34" charset="0"/>
              </a:rPr>
              <a:t> is capable of either hosting an application or offloading all Wi-Fi networking functions from another application processor.</a:t>
            </a:r>
          </a:p>
        </p:txBody>
      </p:sp>
      <p:sp>
        <p:nvSpPr>
          <p:cNvPr id="4" name="TextBox 3">
            <a:extLst>
              <a:ext uri="{FF2B5EF4-FFF2-40B4-BE49-F238E27FC236}">
                <a16:creationId xmlns:a16="http://schemas.microsoft.com/office/drawing/2014/main" id="{FEB9BFB8-B616-4EEA-896B-0343D4085F6F}"/>
              </a:ext>
            </a:extLst>
          </p:cNvPr>
          <p:cNvSpPr txBox="1"/>
          <p:nvPr/>
        </p:nvSpPr>
        <p:spPr>
          <a:xfrm>
            <a:off x="4848110" y="543340"/>
            <a:ext cx="2133918" cy="646331"/>
          </a:xfrm>
          <a:prstGeom prst="rect">
            <a:avLst/>
          </a:prstGeom>
          <a:noFill/>
        </p:spPr>
        <p:txBody>
          <a:bodyPr wrap="none" rtlCol="0">
            <a:spAutoFit/>
          </a:bodyPr>
          <a:lstStyle/>
          <a:p>
            <a:pPr algn="ctr"/>
            <a:r>
              <a:rPr lang="en-US" sz="3600" dirty="0">
                <a:latin typeface="Arial" panose="020B0604020202020204" pitchFamily="34" charset="0"/>
                <a:cs typeface="Arial" panose="020B0604020202020204" pitchFamily="34" charset="0"/>
              </a:rPr>
              <a:t>ESP8266</a:t>
            </a:r>
          </a:p>
        </p:txBody>
      </p:sp>
      <p:pic>
        <p:nvPicPr>
          <p:cNvPr id="7" name="Picture 2">
            <a:extLst>
              <a:ext uri="{FF2B5EF4-FFF2-40B4-BE49-F238E27FC236}">
                <a16:creationId xmlns:a16="http://schemas.microsoft.com/office/drawing/2014/main" id="{30FEF74B-7DC9-44DB-9212-CD11C9EF0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3656" y="3061253"/>
            <a:ext cx="4041914" cy="33793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a:extLst>
              <a:ext uri="{FF2B5EF4-FFF2-40B4-BE49-F238E27FC236}">
                <a16:creationId xmlns:a16="http://schemas.microsoft.com/office/drawing/2014/main" id="{F59756A2-7C3D-4CA0-8270-47034A0F1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277" y="3249810"/>
            <a:ext cx="3286540" cy="3064850"/>
          </a:xfrm>
          <a:prstGeom prst="rect">
            <a:avLst/>
          </a:prstGeom>
        </p:spPr>
      </p:pic>
    </p:spTree>
    <p:extLst>
      <p:ext uri="{BB962C8B-B14F-4D97-AF65-F5344CB8AC3E}">
        <p14:creationId xmlns:p14="http://schemas.microsoft.com/office/powerpoint/2010/main" val="1590141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6518-5157-4BC7-A8E3-749BB1B22DD3}"/>
              </a:ext>
            </a:extLst>
          </p:cNvPr>
          <p:cNvSpPr>
            <a:spLocks noGrp="1"/>
          </p:cNvSpPr>
          <p:nvPr>
            <p:ph type="title"/>
          </p:nvPr>
        </p:nvSpPr>
        <p:spPr>
          <a:xfrm>
            <a:off x="1261872" y="365760"/>
            <a:ext cx="9692640" cy="985962"/>
          </a:xfrm>
        </p:spPr>
        <p:txBody>
          <a:bodyPr>
            <a:normAutofit/>
          </a:bodyPr>
          <a:lstStyle/>
          <a:p>
            <a:pPr algn="ctr"/>
            <a:r>
              <a:rPr lang="en-US" sz="3600" dirty="0">
                <a:latin typeface="Arial" panose="020B0604020202020204" pitchFamily="34" charset="0"/>
                <a:cs typeface="Arial" panose="020B0604020202020204" pitchFamily="34" charset="0"/>
              </a:rPr>
              <a:t>Light Dependent Resistor</a:t>
            </a:r>
          </a:p>
        </p:txBody>
      </p:sp>
      <p:sp>
        <p:nvSpPr>
          <p:cNvPr id="6" name="Content Placeholder 5">
            <a:extLst>
              <a:ext uri="{FF2B5EF4-FFF2-40B4-BE49-F238E27FC236}">
                <a16:creationId xmlns:a16="http://schemas.microsoft.com/office/drawing/2014/main" id="{D68DC9D5-5F63-4E08-BD82-BB92EB53AA11}"/>
              </a:ext>
            </a:extLst>
          </p:cNvPr>
          <p:cNvSpPr>
            <a:spLocks noGrp="1"/>
          </p:cNvSpPr>
          <p:nvPr>
            <p:ph idx="1"/>
          </p:nvPr>
        </p:nvSpPr>
        <p:spPr>
          <a:xfrm>
            <a:off x="1261871" y="1828800"/>
            <a:ext cx="9167589" cy="1722783"/>
          </a:xfrm>
        </p:spPr>
        <p:txBody>
          <a:bodyPr/>
          <a:lstStyle/>
          <a:p>
            <a:pPr algn="just"/>
            <a:r>
              <a:rPr lang="en-US" sz="2000" dirty="0">
                <a:latin typeface="Arial" panose="020B0604020202020204" pitchFamily="34" charset="0"/>
                <a:cs typeface="Arial" panose="020B0604020202020204" pitchFamily="34" charset="0"/>
              </a:rPr>
              <a:t>An </a:t>
            </a:r>
            <a:r>
              <a:rPr lang="en-US" sz="2000" b="1" dirty="0">
                <a:latin typeface="Arial" panose="020B0604020202020204" pitchFamily="34" charset="0"/>
                <a:cs typeface="Arial" panose="020B0604020202020204" pitchFamily="34" charset="0"/>
              </a:rPr>
              <a:t>LDR</a:t>
            </a:r>
            <a:r>
              <a:rPr lang="en-US" sz="2000" dirty="0">
                <a:latin typeface="Arial" panose="020B0604020202020204" pitchFamily="34" charset="0"/>
                <a:cs typeface="Arial" panose="020B0604020202020204" pitchFamily="34" charset="0"/>
              </a:rPr>
              <a:t> is a component that has a (variable) resistance that changes with the light intensity that falls upon it. </a:t>
            </a:r>
          </a:p>
          <a:p>
            <a:r>
              <a:rPr lang="en-US" sz="2000" dirty="0">
                <a:latin typeface="Arial" panose="020B0604020202020204" pitchFamily="34" charset="0"/>
                <a:cs typeface="Arial" panose="020B0604020202020204" pitchFamily="34" charset="0"/>
              </a:rPr>
              <a:t> LDR is used in project to detect the environment visibility parameters at any time so as to take corresponding decisions about switching on/off lights.</a:t>
            </a:r>
          </a:p>
        </p:txBody>
      </p:sp>
      <p:pic>
        <p:nvPicPr>
          <p:cNvPr id="7" name="Picture 6">
            <a:extLst>
              <a:ext uri="{FF2B5EF4-FFF2-40B4-BE49-F238E27FC236}">
                <a16:creationId xmlns:a16="http://schemas.microsoft.com/office/drawing/2014/main" id="{134952A3-71EC-484E-B9F3-46BFE861EB67}"/>
              </a:ext>
            </a:extLst>
          </p:cNvPr>
          <p:cNvPicPr>
            <a:picLocks noChangeAspect="1"/>
          </p:cNvPicPr>
          <p:nvPr/>
        </p:nvPicPr>
        <p:blipFill>
          <a:blip r:embed="rId2"/>
          <a:stretch>
            <a:fillRect/>
          </a:stretch>
        </p:blipFill>
        <p:spPr>
          <a:xfrm>
            <a:off x="1868556" y="3429000"/>
            <a:ext cx="3154018" cy="2799522"/>
          </a:xfrm>
          <a:prstGeom prst="rect">
            <a:avLst/>
          </a:prstGeom>
        </p:spPr>
      </p:pic>
      <p:pic>
        <p:nvPicPr>
          <p:cNvPr id="9" name="Picture 8">
            <a:extLst>
              <a:ext uri="{FF2B5EF4-FFF2-40B4-BE49-F238E27FC236}">
                <a16:creationId xmlns:a16="http://schemas.microsoft.com/office/drawing/2014/main" id="{36611790-8648-40F4-83C0-C124683CB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461" y="3551582"/>
            <a:ext cx="4147930" cy="2676939"/>
          </a:xfrm>
          <a:prstGeom prst="rect">
            <a:avLst/>
          </a:prstGeom>
        </p:spPr>
      </p:pic>
    </p:spTree>
    <p:extLst>
      <p:ext uri="{BB962C8B-B14F-4D97-AF65-F5344CB8AC3E}">
        <p14:creationId xmlns:p14="http://schemas.microsoft.com/office/powerpoint/2010/main" val="3837205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E9E024-5FFD-49B3-967D-1C7DAF242CB5}"/>
              </a:ext>
            </a:extLst>
          </p:cNvPr>
          <p:cNvSpPr>
            <a:spLocks noGrp="1"/>
          </p:cNvSpPr>
          <p:nvPr>
            <p:ph idx="1"/>
          </p:nvPr>
        </p:nvSpPr>
        <p:spPr>
          <a:xfrm>
            <a:off x="1261872" y="1828800"/>
            <a:ext cx="8595360" cy="1749287"/>
          </a:xfrm>
        </p:spPr>
        <p:txBody>
          <a:bodyPr/>
          <a:lstStyle/>
          <a:p>
            <a:r>
              <a:rPr lang="en-US" b="1" dirty="0">
                <a:latin typeface="Arial" panose="020B0604020202020204" pitchFamily="34" charset="0"/>
                <a:cs typeface="Arial" panose="020B0604020202020204" pitchFamily="34" charset="0"/>
              </a:rPr>
              <a:t>TelosB</a:t>
            </a:r>
            <a:r>
              <a:rPr lang="en-US" dirty="0">
                <a:latin typeface="Arial" panose="020B0604020202020204" pitchFamily="34" charset="0"/>
                <a:cs typeface="Arial" panose="020B0604020202020204" pitchFamily="34" charset="0"/>
              </a:rPr>
              <a:t> is a wireless sensor network device which has sensor devices such as solar radiation sensor, humidity temperature sensor, USB, Antenna, deformation meter and microcontroller.</a:t>
            </a:r>
          </a:p>
          <a:p>
            <a:r>
              <a:rPr lang="en-US" dirty="0">
                <a:latin typeface="Arial" panose="020B0604020202020204" pitchFamily="34" charset="0"/>
                <a:cs typeface="Arial" panose="020B0604020202020204" pitchFamily="34" charset="0"/>
              </a:rPr>
              <a:t> It has total 8 sensor channels with high compassion which is mostly used for research or experimental purpose in an organization.</a:t>
            </a:r>
          </a:p>
        </p:txBody>
      </p:sp>
      <p:sp>
        <p:nvSpPr>
          <p:cNvPr id="4" name="TextBox 3">
            <a:extLst>
              <a:ext uri="{FF2B5EF4-FFF2-40B4-BE49-F238E27FC236}">
                <a16:creationId xmlns:a16="http://schemas.microsoft.com/office/drawing/2014/main" id="{B57C5F45-F727-4B33-913D-7FA20F7D0679}"/>
              </a:ext>
            </a:extLst>
          </p:cNvPr>
          <p:cNvSpPr txBox="1"/>
          <p:nvPr/>
        </p:nvSpPr>
        <p:spPr>
          <a:xfrm>
            <a:off x="4850296" y="677863"/>
            <a:ext cx="1722779" cy="707886"/>
          </a:xfrm>
          <a:prstGeom prst="rect">
            <a:avLst/>
          </a:prstGeom>
          <a:noFill/>
        </p:spPr>
        <p:txBody>
          <a:bodyPr wrap="none" rtlCol="0">
            <a:spAutoFit/>
          </a:bodyPr>
          <a:lstStyle/>
          <a:p>
            <a:pPr algn="ctr"/>
            <a:r>
              <a:rPr lang="en-US" sz="4000" dirty="0">
                <a:latin typeface="Arial" panose="020B0604020202020204" pitchFamily="34" charset="0"/>
                <a:cs typeface="Arial" panose="020B0604020202020204" pitchFamily="34" charset="0"/>
              </a:rPr>
              <a:t>TelosB</a:t>
            </a:r>
          </a:p>
        </p:txBody>
      </p:sp>
      <p:pic>
        <p:nvPicPr>
          <p:cNvPr id="6" name="Picture 5">
            <a:extLst>
              <a:ext uri="{FF2B5EF4-FFF2-40B4-BE49-F238E27FC236}">
                <a16:creationId xmlns:a16="http://schemas.microsoft.com/office/drawing/2014/main" id="{849FBF31-7F8D-4F87-AA8B-C6B42C8185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889" y="4021138"/>
            <a:ext cx="3543300" cy="2133600"/>
          </a:xfrm>
          <a:prstGeom prst="rect">
            <a:avLst/>
          </a:prstGeom>
        </p:spPr>
      </p:pic>
      <p:pic>
        <p:nvPicPr>
          <p:cNvPr id="13" name="Picture 12">
            <a:extLst>
              <a:ext uri="{FF2B5EF4-FFF2-40B4-BE49-F238E27FC236}">
                <a16:creationId xmlns:a16="http://schemas.microsoft.com/office/drawing/2014/main" id="{854F5A0D-7C49-40B5-AC7F-C5D17587B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8678" y="4021138"/>
            <a:ext cx="3829879" cy="2133599"/>
          </a:xfrm>
          <a:prstGeom prst="rect">
            <a:avLst/>
          </a:prstGeom>
        </p:spPr>
      </p:pic>
    </p:spTree>
    <p:extLst>
      <p:ext uri="{BB962C8B-B14F-4D97-AF65-F5344CB8AC3E}">
        <p14:creationId xmlns:p14="http://schemas.microsoft.com/office/powerpoint/2010/main" val="441580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E494-19AE-4183-9312-CD3292A90796}"/>
              </a:ext>
            </a:extLst>
          </p:cNvPr>
          <p:cNvSpPr>
            <a:spLocks noGrp="1"/>
          </p:cNvSpPr>
          <p:nvPr>
            <p:ph type="title"/>
          </p:nvPr>
        </p:nvSpPr>
        <p:spPr>
          <a:xfrm>
            <a:off x="1261872" y="365760"/>
            <a:ext cx="8955554" cy="1184744"/>
          </a:xfrm>
        </p:spPr>
        <p:txBody>
          <a:bodyPr>
            <a:normAutofit/>
          </a:bodyPr>
          <a:lstStyle/>
          <a:p>
            <a:pPr algn="ctr"/>
            <a:r>
              <a:rPr lang="en-IN" altLang="en-US" sz="3200" dirty="0">
                <a:latin typeface="Arial" panose="020B0604020202020204" pitchFamily="34" charset="0"/>
                <a:cs typeface="Arial" panose="020B0604020202020204" pitchFamily="34" charset="0"/>
              </a:rPr>
              <a:t>Light Emitting Diode(LED)</a:t>
            </a:r>
            <a:br>
              <a:rPr lang="en-IN" altLang="en-US" sz="3200" dirty="0">
                <a:latin typeface="Arial" panose="020B0604020202020204" pitchFamily="34" charset="0"/>
                <a:cs typeface="Arial" panose="020B0604020202020204" pitchFamily="34" charset="0"/>
              </a:rPr>
            </a:br>
            <a:endParaRPr lang="en-US"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8E18880-AE3B-41DB-88B6-B0243F3A5C2B}"/>
              </a:ext>
            </a:extLst>
          </p:cNvPr>
          <p:cNvSpPr>
            <a:spLocks noGrp="1"/>
          </p:cNvSpPr>
          <p:nvPr>
            <p:ph idx="1"/>
          </p:nvPr>
        </p:nvSpPr>
        <p:spPr>
          <a:xfrm>
            <a:off x="6467060" y="1828800"/>
            <a:ext cx="3390171" cy="4373217"/>
          </a:xfrm>
        </p:spPr>
        <p:txBody>
          <a:bodyPr>
            <a:normAutofit/>
          </a:bodyPr>
          <a:lstStyle/>
          <a:p>
            <a:r>
              <a:rPr lang="en-IN" altLang="en-US" sz="2000" dirty="0">
                <a:latin typeface="Arial" panose="020B0604020202020204" pitchFamily="34" charset="0"/>
                <a:cs typeface="Arial" panose="020B0604020202020204" pitchFamily="34" charset="0"/>
              </a:rPr>
              <a:t>Light Emitting Diode is a semiconductor light source.</a:t>
            </a:r>
          </a:p>
          <a:p>
            <a:r>
              <a:rPr lang="en-US" sz="2000" dirty="0">
                <a:latin typeface="Arial" panose="020B0604020202020204" pitchFamily="34" charset="0"/>
                <a:cs typeface="Arial" panose="020B0604020202020204" pitchFamily="34" charset="0"/>
              </a:rPr>
              <a:t>LEDs are used as indicator lamps in many devices, and are increasingly used for lightning.</a:t>
            </a:r>
          </a:p>
          <a:p>
            <a:r>
              <a:rPr lang="en-IN" altLang="en-US" sz="2000" dirty="0">
                <a:latin typeface="Arial" panose="020B0604020202020204" pitchFamily="34" charset="0"/>
                <a:cs typeface="Arial" panose="020B0604020202020204" pitchFamily="34" charset="0"/>
              </a:rPr>
              <a:t>LEDs were introduced as a practical electronic component in 1962</a:t>
            </a:r>
            <a:r>
              <a:rPr lang="en-US" altLang="en-US" sz="2000" dirty="0">
                <a:latin typeface="Arial" panose="020B0604020202020204" pitchFamily="34" charset="0"/>
                <a:cs typeface="Arial" panose="020B0604020202020204" pitchFamily="34" charset="0"/>
              </a:rPr>
              <a:t>.</a:t>
            </a:r>
            <a:endParaRPr lang="en-IN" altLang="en-US" sz="2000" dirty="0">
              <a:latin typeface="Arial" panose="020B0604020202020204" pitchFamily="34" charset="0"/>
              <a:cs typeface="Arial" panose="020B0604020202020204" pitchFamily="34" charset="0"/>
            </a:endParaRPr>
          </a:p>
        </p:txBody>
      </p:sp>
      <p:pic>
        <p:nvPicPr>
          <p:cNvPr id="4" name="Picture 2">
            <a:extLst>
              <a:ext uri="{FF2B5EF4-FFF2-40B4-BE49-F238E27FC236}">
                <a16:creationId xmlns:a16="http://schemas.microsoft.com/office/drawing/2014/main" id="{34B6F717-3F2A-4A4A-A1D6-16F28BB7B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888" y="1828800"/>
            <a:ext cx="4583112" cy="2863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36393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E40E-FE00-4A4B-89F0-F84E11BF46E8}"/>
              </a:ext>
            </a:extLst>
          </p:cNvPr>
          <p:cNvSpPr>
            <a:spLocks noGrp="1"/>
          </p:cNvSpPr>
          <p:nvPr>
            <p:ph type="title"/>
          </p:nvPr>
        </p:nvSpPr>
        <p:spPr>
          <a:xfrm>
            <a:off x="1261872" y="365760"/>
            <a:ext cx="9127832" cy="1325562"/>
          </a:xfrm>
        </p:spPr>
        <p:txBody>
          <a:bodyPr>
            <a:normAutofit/>
          </a:bodyPr>
          <a:lstStyle/>
          <a:p>
            <a:pPr algn="ctr"/>
            <a:r>
              <a:rPr lang="en-IN" altLang="en-US" sz="3600" dirty="0">
                <a:latin typeface="Arial" panose="020B0604020202020204" pitchFamily="34" charset="0"/>
                <a:cs typeface="Arial" panose="020B0604020202020204" pitchFamily="34" charset="0"/>
              </a:rPr>
              <a:t>Integrated Circuit(IC)</a:t>
            </a:r>
            <a:br>
              <a:rPr lang="en-IN" altLang="en-US" sz="3600" dirty="0">
                <a:latin typeface="Arial" panose="020B0604020202020204" pitchFamily="34" charset="0"/>
                <a:cs typeface="Arial" panose="020B0604020202020204" pitchFamily="34" charset="0"/>
              </a:rPr>
            </a:br>
            <a:endParaRPr lang="en-US"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9A1E891-8B05-475E-8953-163DA8235F0D}"/>
              </a:ext>
            </a:extLst>
          </p:cNvPr>
          <p:cNvSpPr>
            <a:spLocks noGrp="1"/>
          </p:cNvSpPr>
          <p:nvPr>
            <p:ph idx="1"/>
          </p:nvPr>
        </p:nvSpPr>
        <p:spPr>
          <a:xfrm>
            <a:off x="5247860" y="1828800"/>
            <a:ext cx="4609371" cy="4351337"/>
          </a:xfrm>
        </p:spPr>
        <p:txBody>
          <a:bodyPr/>
          <a:lstStyle/>
          <a:p>
            <a:pPr algn="just">
              <a:buClrTx/>
              <a:buFontTx/>
              <a:buNone/>
            </a:pPr>
            <a:r>
              <a:rPr lang="en-IN" altLang="en-US" dirty="0"/>
              <a:t>	An Integrated circuit sometimes called chips or microchip, is a semiconductor wafer on which thousand or millions of tiny resistor, capacitor and transistor are fabricated. An IC can function as an amplifier ,oscillator, timer, counter ,Computer memory or microprocessor, </a:t>
            </a:r>
            <a:r>
              <a:rPr lang="en-IN" altLang="en-US" dirty="0" err="1"/>
              <a:t>Ics</a:t>
            </a:r>
            <a:r>
              <a:rPr lang="en-IN" altLang="en-US" dirty="0"/>
              <a:t> have two main advantages over discrete circuit :cost and Performance.</a:t>
            </a:r>
          </a:p>
          <a:p>
            <a:pPr algn="just">
              <a:buClrTx/>
              <a:buFontTx/>
              <a:buNone/>
            </a:pPr>
            <a:r>
              <a:rPr lang="en-IN" altLang="en-US" dirty="0"/>
              <a:t>	Cost is low because the chips ,with all their components are printed as a Unit by photolithography rather than being constructed one transistor at a time</a:t>
            </a:r>
            <a:endParaRPr lang="en-US" dirty="0"/>
          </a:p>
        </p:txBody>
      </p:sp>
      <p:pic>
        <p:nvPicPr>
          <p:cNvPr id="4" name="Picture 3">
            <a:extLst>
              <a:ext uri="{FF2B5EF4-FFF2-40B4-BE49-F238E27FC236}">
                <a16:creationId xmlns:a16="http://schemas.microsoft.com/office/drawing/2014/main" id="{28F79467-F267-40AA-9EA7-C26563B708C2}"/>
              </a:ext>
            </a:extLst>
          </p:cNvPr>
          <p:cNvPicPr>
            <a:picLocks noChangeAspect="1"/>
          </p:cNvPicPr>
          <p:nvPr/>
        </p:nvPicPr>
        <p:blipFill>
          <a:blip r:embed="rId2"/>
          <a:stretch>
            <a:fillRect/>
          </a:stretch>
        </p:blipFill>
        <p:spPr>
          <a:xfrm>
            <a:off x="1103750" y="2160250"/>
            <a:ext cx="3596952" cy="2749534"/>
          </a:xfrm>
          <a:prstGeom prst="rect">
            <a:avLst/>
          </a:prstGeom>
        </p:spPr>
      </p:pic>
    </p:spTree>
    <p:extLst>
      <p:ext uri="{BB962C8B-B14F-4D97-AF65-F5344CB8AC3E}">
        <p14:creationId xmlns:p14="http://schemas.microsoft.com/office/powerpoint/2010/main" val="21938385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160</TotalTime>
  <Words>960</Words>
  <Application>Microsoft Office PowerPoint</Application>
  <PresentationFormat>Widescreen</PresentationFormat>
  <Paragraphs>76</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Arial Rounded MT Bold</vt:lpstr>
      <vt:lpstr>Bahnschrift</vt:lpstr>
      <vt:lpstr>Calibri</vt:lpstr>
      <vt:lpstr>Courier New</vt:lpstr>
      <vt:lpstr>Segoe UI</vt:lpstr>
      <vt:lpstr>Trebuchet MS</vt:lpstr>
      <vt:lpstr>Verdana</vt:lpstr>
      <vt:lpstr>Wingdings 3</vt:lpstr>
      <vt:lpstr>Facet</vt:lpstr>
      <vt:lpstr>PowerPoint Presentation</vt:lpstr>
      <vt:lpstr>Abstract</vt:lpstr>
      <vt:lpstr>Introduction </vt:lpstr>
      <vt:lpstr>Hardware Description</vt:lpstr>
      <vt:lpstr>PowerPoint Presentation</vt:lpstr>
      <vt:lpstr>Light Dependent Resistor</vt:lpstr>
      <vt:lpstr>PowerPoint Presentation</vt:lpstr>
      <vt:lpstr>Light Emitting Diode(LED) </vt:lpstr>
      <vt:lpstr>Integrated Circuit(IC) </vt:lpstr>
      <vt:lpstr>Block Diagram </vt:lpstr>
      <vt:lpstr>Working of the Project</vt:lpstr>
      <vt:lpstr>Software Used  </vt:lpstr>
      <vt:lpstr>Installation</vt:lpstr>
      <vt:lpstr>NodeMCU Firmware</vt:lpstr>
      <vt:lpstr>ESPlorer</vt:lpstr>
      <vt:lpstr>Local Control Board</vt:lpstr>
      <vt:lpstr>Sensing - TelosB</vt:lpstr>
      <vt:lpstr>Master Control</vt:lpstr>
      <vt:lpstr>Cloud Authentication -&gt; Identity &amp; Access Management</vt:lpstr>
      <vt:lpstr>Cloud Authentication -&gt; Application users</vt:lpstr>
      <vt:lpstr>Cloud Realtime Database</vt:lpstr>
      <vt:lpstr>Cloud Dataset</vt:lpstr>
      <vt:lpstr>Sensing – Results</vt:lpstr>
      <vt:lpstr>Sensing – Results</vt:lpstr>
      <vt:lpstr>Sensing - Results</vt:lpstr>
      <vt:lpstr>Sensing - Results</vt:lpstr>
      <vt:lpstr>Findings</vt:lpstr>
      <vt:lpstr>Conclusion</vt:lpstr>
      <vt:lpstr>Future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ASTHANA</dc:creator>
  <cp:lastModifiedBy>Paras Lehana</cp:lastModifiedBy>
  <cp:revision>17</cp:revision>
  <dcterms:created xsi:type="dcterms:W3CDTF">2018-05-21T20:25:15Z</dcterms:created>
  <dcterms:modified xsi:type="dcterms:W3CDTF">2018-07-07T18:16:52Z</dcterms:modified>
</cp:coreProperties>
</file>